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2.xml"/>
  <Override ContentType="application/vnd.openxmlformats-officedocument.presentationml.slide+xml" PartName="/ppt/slides/slide98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80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92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5"/>
    <p:sldMasterId id="214748367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  <p:sldId id="341" r:id="rId93"/>
    <p:sldId id="342" r:id="rId94"/>
    <p:sldId id="343" r:id="rId95"/>
    <p:sldId id="344" r:id="rId96"/>
    <p:sldId id="345" r:id="rId97"/>
    <p:sldId id="346" r:id="rId98"/>
    <p:sldId id="347" r:id="rId99"/>
    <p:sldId id="348" r:id="rId100"/>
    <p:sldId id="349" r:id="rId101"/>
    <p:sldId id="350" r:id="rId102"/>
    <p:sldId id="351" r:id="rId103"/>
    <p:sldId id="352" r:id="rId104"/>
    <p:sldId id="353" r:id="rId105"/>
    <p:sldId id="354" r:id="rId106"/>
    <p:sldId id="355" r:id="rId107"/>
    <p:sldId id="356" r:id="rId108"/>
    <p:sldId id="357" r:id="rId109"/>
  </p:sldIdLst>
  <p:sldSz cy="5143500" cx="9144000"/>
  <p:notesSz cx="6858000" cy="9144000"/>
  <p:embeddedFontLst>
    <p:embeddedFont>
      <p:font typeface="Roboto Mono Medium"/>
      <p:regular r:id="rId110"/>
      <p:bold r:id="rId111"/>
      <p:italic r:id="rId112"/>
      <p:boldItalic r:id="rId113"/>
    </p:embeddedFont>
    <p:embeddedFont>
      <p:font typeface="Roboto Mono Light"/>
      <p:regular r:id="rId114"/>
      <p:bold r:id="rId115"/>
      <p:italic r:id="rId116"/>
      <p:boldItalic r:id="rId117"/>
    </p:embeddedFont>
    <p:embeddedFont>
      <p:font typeface="Roboto Mono"/>
      <p:regular r:id="rId118"/>
      <p:bold r:id="rId119"/>
      <p:italic r:id="rId120"/>
      <p:boldItalic r:id="rId121"/>
    </p:embeddedFont>
    <p:embeddedFont>
      <p:font typeface="Open Sans Light"/>
      <p:regular r:id="rId122"/>
      <p:bold r:id="rId123"/>
      <p:italic r:id="rId124"/>
      <p:boldItalic r:id="rId125"/>
    </p:embeddedFont>
    <p:embeddedFont>
      <p:font typeface="Open Sans"/>
      <p:regular r:id="rId126"/>
      <p:bold r:id="rId127"/>
      <p:italic r:id="rId128"/>
      <p:boldItalic r:id="rId1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25DC2A0-0910-4276-887C-1EC6F9725C07}">
  <a:tblStyle styleId="{325DC2A0-0910-4276-887C-1EC6F9725C0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D772687C-C01C-47C4-9E19-B365E88BD870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CECE7"/>
          </a:solidFill>
        </a:fill>
      </a:tcStyle>
    </a:wholeTbl>
    <a:band1H>
      <a:tcTxStyle/>
      <a:tcStyle>
        <a:fill>
          <a:solidFill>
            <a:srgbClr val="F8D6CC"/>
          </a:solidFill>
        </a:fill>
      </a:tcStyle>
    </a:band1H>
    <a:band2H>
      <a:tcTxStyle/>
    </a:band2H>
    <a:band1V>
      <a:tcTxStyle/>
      <a:tcStyle>
        <a:fill>
          <a:solidFill>
            <a:srgbClr val="F8D6CC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2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2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2"/>
          </a:solidFill>
        </a:fill>
      </a:tcStyle>
    </a:firstRow>
    <a:neCell>
      <a:tcTxStyle/>
    </a:neCell>
    <a:nwCell>
      <a:tcTxStyle/>
    </a:nwCell>
  </a:tblStyle>
  <a:tblStyle styleId="{B3E3B432-3345-4889-BF0D-B97A58C04ABC}" styleName="Table_2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fill>
          <a:solidFill>
            <a:srgbClr val="CACACA"/>
          </a:solidFill>
        </a:fill>
      </a:tcStyle>
    </a:band1H>
    <a:band2H>
      <a:tcTxStyle/>
    </a:band2H>
    <a:band1V>
      <a:tcTxStyle/>
      <a:tcStyle>
        <a:fill>
          <a:solidFill>
            <a:srgbClr val="CACAC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dk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dk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dk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dk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07" Type="http://schemas.openxmlformats.org/officeDocument/2006/relationships/slide" Target="slides/slide100.xml"/><Relationship Id="rId106" Type="http://schemas.openxmlformats.org/officeDocument/2006/relationships/slide" Target="slides/slide99.xml"/><Relationship Id="rId105" Type="http://schemas.openxmlformats.org/officeDocument/2006/relationships/slide" Target="slides/slide98.xml"/><Relationship Id="rId104" Type="http://schemas.openxmlformats.org/officeDocument/2006/relationships/slide" Target="slides/slide97.xml"/><Relationship Id="rId109" Type="http://schemas.openxmlformats.org/officeDocument/2006/relationships/slide" Target="slides/slide102.xml"/><Relationship Id="rId108" Type="http://schemas.openxmlformats.org/officeDocument/2006/relationships/slide" Target="slides/slide101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103" Type="http://schemas.openxmlformats.org/officeDocument/2006/relationships/slide" Target="slides/slide96.xml"/><Relationship Id="rId102" Type="http://schemas.openxmlformats.org/officeDocument/2006/relationships/slide" Target="slides/slide95.xml"/><Relationship Id="rId101" Type="http://schemas.openxmlformats.org/officeDocument/2006/relationships/slide" Target="slides/slide94.xml"/><Relationship Id="rId100" Type="http://schemas.openxmlformats.org/officeDocument/2006/relationships/slide" Target="slides/slide93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29" Type="http://schemas.openxmlformats.org/officeDocument/2006/relationships/font" Target="fonts/OpenSans-boldItalic.fntdata"/><Relationship Id="rId128" Type="http://schemas.openxmlformats.org/officeDocument/2006/relationships/font" Target="fonts/OpenSans-italic.fntdata"/><Relationship Id="rId127" Type="http://schemas.openxmlformats.org/officeDocument/2006/relationships/font" Target="fonts/OpenSans-bold.fntdata"/><Relationship Id="rId126" Type="http://schemas.openxmlformats.org/officeDocument/2006/relationships/font" Target="fonts/OpenSans-regular.fntdata"/><Relationship Id="rId26" Type="http://schemas.openxmlformats.org/officeDocument/2006/relationships/slide" Target="slides/slide19.xml"/><Relationship Id="rId121" Type="http://schemas.openxmlformats.org/officeDocument/2006/relationships/font" Target="fonts/RobotoMono-boldItalic.fntdata"/><Relationship Id="rId25" Type="http://schemas.openxmlformats.org/officeDocument/2006/relationships/slide" Target="slides/slide18.xml"/><Relationship Id="rId120" Type="http://schemas.openxmlformats.org/officeDocument/2006/relationships/font" Target="fonts/RobotoMono-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125" Type="http://schemas.openxmlformats.org/officeDocument/2006/relationships/font" Target="fonts/OpenSansLight-boldItalic.fntdata"/><Relationship Id="rId29" Type="http://schemas.openxmlformats.org/officeDocument/2006/relationships/slide" Target="slides/slide22.xml"/><Relationship Id="rId124" Type="http://schemas.openxmlformats.org/officeDocument/2006/relationships/font" Target="fonts/OpenSansLight-italic.fntdata"/><Relationship Id="rId123" Type="http://schemas.openxmlformats.org/officeDocument/2006/relationships/font" Target="fonts/OpenSansLight-bold.fntdata"/><Relationship Id="rId122" Type="http://schemas.openxmlformats.org/officeDocument/2006/relationships/font" Target="fonts/OpenSansLight-regular.fntdata"/><Relationship Id="rId95" Type="http://schemas.openxmlformats.org/officeDocument/2006/relationships/slide" Target="slides/slide88.xml"/><Relationship Id="rId94" Type="http://schemas.openxmlformats.org/officeDocument/2006/relationships/slide" Target="slides/slide87.xml"/><Relationship Id="rId97" Type="http://schemas.openxmlformats.org/officeDocument/2006/relationships/slide" Target="slides/slide90.xml"/><Relationship Id="rId96" Type="http://schemas.openxmlformats.org/officeDocument/2006/relationships/slide" Target="slides/slide89.xml"/><Relationship Id="rId11" Type="http://schemas.openxmlformats.org/officeDocument/2006/relationships/slide" Target="slides/slide4.xml"/><Relationship Id="rId99" Type="http://schemas.openxmlformats.org/officeDocument/2006/relationships/slide" Target="slides/slide92.xml"/><Relationship Id="rId10" Type="http://schemas.openxmlformats.org/officeDocument/2006/relationships/slide" Target="slides/slide3.xml"/><Relationship Id="rId98" Type="http://schemas.openxmlformats.org/officeDocument/2006/relationships/slide" Target="slides/slide91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91" Type="http://schemas.openxmlformats.org/officeDocument/2006/relationships/slide" Target="slides/slide84.xml"/><Relationship Id="rId90" Type="http://schemas.openxmlformats.org/officeDocument/2006/relationships/slide" Target="slides/slide83.xml"/><Relationship Id="rId93" Type="http://schemas.openxmlformats.org/officeDocument/2006/relationships/slide" Target="slides/slide86.xml"/><Relationship Id="rId92" Type="http://schemas.openxmlformats.org/officeDocument/2006/relationships/slide" Target="slides/slide85.xml"/><Relationship Id="rId118" Type="http://schemas.openxmlformats.org/officeDocument/2006/relationships/font" Target="fonts/RobotoMono-regular.fntdata"/><Relationship Id="rId117" Type="http://schemas.openxmlformats.org/officeDocument/2006/relationships/font" Target="fonts/RobotoMonoLight-boldItalic.fntdata"/><Relationship Id="rId116" Type="http://schemas.openxmlformats.org/officeDocument/2006/relationships/font" Target="fonts/RobotoMonoLight-italic.fntdata"/><Relationship Id="rId115" Type="http://schemas.openxmlformats.org/officeDocument/2006/relationships/font" Target="fonts/RobotoMonoLight-bold.fntdata"/><Relationship Id="rId119" Type="http://schemas.openxmlformats.org/officeDocument/2006/relationships/font" Target="fonts/RobotoMono-bold.fntdata"/><Relationship Id="rId15" Type="http://schemas.openxmlformats.org/officeDocument/2006/relationships/slide" Target="slides/slide8.xml"/><Relationship Id="rId110" Type="http://schemas.openxmlformats.org/officeDocument/2006/relationships/font" Target="fonts/RobotoMonoMedium-regular.fntdata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14" Type="http://schemas.openxmlformats.org/officeDocument/2006/relationships/font" Target="fonts/RobotoMonoLight-regular.fntdata"/><Relationship Id="rId18" Type="http://schemas.openxmlformats.org/officeDocument/2006/relationships/slide" Target="slides/slide11.xml"/><Relationship Id="rId113" Type="http://schemas.openxmlformats.org/officeDocument/2006/relationships/font" Target="fonts/RobotoMonoMedium-boldItalic.fntdata"/><Relationship Id="rId112" Type="http://schemas.openxmlformats.org/officeDocument/2006/relationships/font" Target="fonts/RobotoMonoMedium-italic.fntdata"/><Relationship Id="rId111" Type="http://schemas.openxmlformats.org/officeDocument/2006/relationships/font" Target="fonts/RobotoMonoMedium-bold.fntdata"/><Relationship Id="rId84" Type="http://schemas.openxmlformats.org/officeDocument/2006/relationships/slide" Target="slides/slide77.xml"/><Relationship Id="rId83" Type="http://schemas.openxmlformats.org/officeDocument/2006/relationships/slide" Target="slides/slide76.xml"/><Relationship Id="rId86" Type="http://schemas.openxmlformats.org/officeDocument/2006/relationships/slide" Target="slides/slide79.xml"/><Relationship Id="rId85" Type="http://schemas.openxmlformats.org/officeDocument/2006/relationships/slide" Target="slides/slide78.xml"/><Relationship Id="rId88" Type="http://schemas.openxmlformats.org/officeDocument/2006/relationships/slide" Target="slides/slide81.xml"/><Relationship Id="rId87" Type="http://schemas.openxmlformats.org/officeDocument/2006/relationships/slide" Target="slides/slide80.xml"/><Relationship Id="rId89" Type="http://schemas.openxmlformats.org/officeDocument/2006/relationships/slide" Target="slides/slide82.xml"/><Relationship Id="rId80" Type="http://schemas.openxmlformats.org/officeDocument/2006/relationships/slide" Target="slides/slide73.xml"/><Relationship Id="rId82" Type="http://schemas.openxmlformats.org/officeDocument/2006/relationships/slide" Target="slides/slide75.xml"/><Relationship Id="rId81" Type="http://schemas.openxmlformats.org/officeDocument/2006/relationships/slide" Target="slides/slide74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75" Type="http://schemas.openxmlformats.org/officeDocument/2006/relationships/slide" Target="slides/slide68.xml"/><Relationship Id="rId74" Type="http://schemas.openxmlformats.org/officeDocument/2006/relationships/slide" Target="slides/slide67.xml"/><Relationship Id="rId77" Type="http://schemas.openxmlformats.org/officeDocument/2006/relationships/slide" Target="slides/slide70.xml"/><Relationship Id="rId76" Type="http://schemas.openxmlformats.org/officeDocument/2006/relationships/slide" Target="slides/slide69.xml"/><Relationship Id="rId79" Type="http://schemas.openxmlformats.org/officeDocument/2006/relationships/slide" Target="slides/slide72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66" Type="http://schemas.openxmlformats.org/officeDocument/2006/relationships/slide" Target="slides/slide59.xml"/><Relationship Id="rId65" Type="http://schemas.openxmlformats.org/officeDocument/2006/relationships/slide" Target="slides/slide58.xml"/><Relationship Id="rId68" Type="http://schemas.openxmlformats.org/officeDocument/2006/relationships/slide" Target="slides/slide61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69" Type="http://schemas.openxmlformats.org/officeDocument/2006/relationships/slide" Target="slides/slide6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55" Type="http://schemas.openxmlformats.org/officeDocument/2006/relationships/slide" Target="slides/slide48.xml"/><Relationship Id="rId54" Type="http://schemas.openxmlformats.org/officeDocument/2006/relationships/slide" Target="slides/slide47.xml"/><Relationship Id="rId57" Type="http://schemas.openxmlformats.org/officeDocument/2006/relationships/slide" Target="slides/slide50.xml"/><Relationship Id="rId56" Type="http://schemas.openxmlformats.org/officeDocument/2006/relationships/slide" Target="slides/slide49.xml"/><Relationship Id="rId59" Type="http://schemas.openxmlformats.org/officeDocument/2006/relationships/slide" Target="slides/slide52.xml"/><Relationship Id="rId58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5808ddbc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5808ddbc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0065821a3_1_8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c0065821a3_1_8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c0065821a3_1_1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c0065821a3_1_1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LEKTOR DOPLNÍ KONKRÉTNÍ ZDROJE. WORKSHOPISTKA MŮŽE DOPORUČIT DALŠÍ KONKRÉTNÍ KURZY CZECHITAS.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Nadpis kapitálkami.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70400efd5b_3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70400efd5b_3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70400efd5b_3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70400efd5b_3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Prostor pro lektora, pokud chce nechat svůj kontakt :)</a:t>
            </a:r>
            <a:endParaRPr sz="14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c0065821a3_1_8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c0065821a3_1_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c0065821a3_1_8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c0065821a3_1_8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06eeffd5ea_0_4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106eeffd5ea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06eeffd5ea_0_2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106eeffd5ea_0_2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06eeffd5ea_0_14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g106eeffd5ea_0_1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06eeffd5ea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g106eeffd5e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c0065821a3_1_9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5" name="Google Shape;295;gc0065821a3_1_9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06eeffd5ea_0_2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1" name="Google Shape;301;g106eeffd5ea_0_2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06eeffd5ea_0_2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7" name="Google Shape;307;g106eeffd5ea_0_2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0065821a3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c0065821a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06eeffd5ea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g106eeffd5e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06eeffd5ea_0_2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g106eeffd5ea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06eeffd5ea_0_2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106eeffd5ea_0_2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6eeffd5ea_0_5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106eeffd5ea_0_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06eeffd5ea_0_5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5" name="Google Shape;335;g106eeffd5ea_0_5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06eeffd5ea_0_5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1" name="Google Shape;341;g106eeffd5ea_0_5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06eeffd5ea_0_5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g106eeffd5ea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06eeffd5ea_0_5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106eeffd5ea_0_5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06eeffd5ea_0_6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g106eeffd5ea_0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06eeffd5ea_0_6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4" name="Google Shape;364;g106eeffd5ea_0_6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c0065821a3_1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c0065821a3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https://drive.google.com/file/d/13l5Mi45Vsg2m5udNmmaMMbj9G7JzWrLp/view?usp=sharing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06eeffd5ea_0_6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0" name="Google Shape;370;g106eeffd5ea_0_6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06eeffd5ea_0_6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g106eeffd5ea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06eeffd5ea_0_6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106eeffd5ea_0_6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06eeffd5ea_0_6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106eeffd5ea_0_6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06eeffd5ea_0_6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g106eeffd5ea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06eeffd5ea_0_6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8" name="Google Shape;398;g106eeffd5ea_0_6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06eeffd5ea_0_6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4" name="Google Shape;404;g106eeffd5ea_0_6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06eeffd5ea_0_6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g106eeffd5ea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06eeffd5ea_0_6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g106eeffd5ea_0_6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6eeffd5ea_0_7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g106eeffd5ea_0_7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6eeffd5ea_0_2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106eeffd5ea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06905ce5f8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g106905ce5f8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6905ce5f8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g106905ce5f8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06eeffd5ea_0_7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" name="Google Shape;439;g106eeffd5ea_0_7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06eeffd5ea_0_7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4" name="Google Shape;444;g106eeffd5ea_0_7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06eeffd5ea_0_7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0" name="Google Shape;450;g106eeffd5ea_0_7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06eeffd5ea_0_7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106eeffd5ea_0_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06eeffd5ea_0_2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" name="Google Shape;461;g106eeffd5ea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06eeffd5ea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g106eeffd5ea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06eeffd5ea_0_7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g106eeffd5ea_0_7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06eeffd5ea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g106eeffd5ea_0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6905ce5f8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106905ce5f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06eeffd5ea_0_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g106eeffd5ea_0_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106eeffd5ea_0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1" name="Google Shape;491;g106eeffd5e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06eeffd5ea_0_1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g106eeffd5ea_0_1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06eeffd5ea_0_1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g106eeffd5ea_0_1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06eeffd5ea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g106eeffd5ea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106eeffd5ea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g106eeffd5ea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06eeffd5ea_0_1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g106eeffd5ea_0_1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106eeffd5ea_0_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6" name="Google Shape;526;g106eeffd5ea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06eeffd5ea_0_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g106eeffd5e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06eeffd5ea_0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g106eeffd5ea_0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c0065821a3_1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gc0065821a3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06eeffd5ea_0_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g106eeffd5ea_0_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06eeffd5ea_0_1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g106eeffd5ea_0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06eeffd5ea_0_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5" name="Google Shape;555;g106eeffd5e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06eeffd5ea_0_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g106eeffd5ea_0_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06eeffd5ea_0_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g106eeffd5ea_0_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06eeffd5ea_0_1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106eeffd5ea_0_1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06eeffd5ea_0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g106eeffd5ea_0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106eeffd5ea_0_1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g106eeffd5ea_0_1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06eeffd5ea_0_1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g106eeffd5ea_0_1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06eeffd5ea_0_1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6" name="Google Shape;596;g106eeffd5ea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c0065821a3_1_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c0065821a3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06905ce5f8_0_1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1" name="Google Shape;601;g106905ce5f8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06eeffd5ea_0_7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6" name="Google Shape;606;g106eeffd5ea_0_7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106eeffd5ea_0_7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g106eeffd5ea_0_7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06eeffd5ea_0_8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g106eeffd5ea_0_8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106eeffd5ea_0_8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g106eeffd5ea_0_8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106eeffd5ea_0_8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0" name="Google Shape;630;g106eeffd5ea_0_8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106eeffd5ea_0_8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g106eeffd5ea_0_8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106eeffd5ea_0_8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g106eeffd5ea_0_8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106eeffd5ea_0_8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7" name="Google Shape;647;g106eeffd5ea_0_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06eeffd5ea_0_8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2" name="Google Shape;652;g106eeffd5ea_0_8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c0065821a3_1_2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c0065821a3_1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06eeffd5ea_0_9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g106eeffd5ea_0_9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06eeffd5ea_0_9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g106eeffd5ea_0_9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106eeffd5ea_0_9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g106eeffd5ea_0_9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106eeffd5ea_0_9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g106eeffd5ea_0_9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06eeffd5ea_0_13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2" name="Google Shape;682;g106eeffd5ea_0_1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106eeffd5ea_0_13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g106eeffd5ea_0_13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06eeffd5ea_0_14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g106eeffd5ea_0_14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106eeffd5ea_0_13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g106eeffd5ea_0_13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106eeffd5ea_0_14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g106eeffd5ea_0_14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06eeffd5ea_0_13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1" name="Google Shape;711;g106eeffd5ea_0_1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0065821a3_1_2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c0065821a3_1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06eeffd5ea_0_10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g106eeffd5ea_0_10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06eeffd5ea_0_11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g106eeffd5ea_0_11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06eeffd5ea_0_11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g106eeffd5ea_0_11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106eeffd5ea_0_14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4" name="Google Shape;734;g106eeffd5ea_0_1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106eeffd5ea_0_1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106eeffd5ea_0_1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LEKTOR DOPLNÍ KONKRÉTNÍ ZDROJE. WORKSHOPISTKA MŮŽE DOPORUČIT DALŠÍ KONKRÉTNÍ KURZY CZECHITAS.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Nadpis kapitálkami.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106eeffd5ea_0_1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106eeffd5ea_0_1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LEKTOR DOPLNÍ KONKRÉTNÍ ZDROJE. WORKSHOPISTKA MŮŽE DOPORUČIT DALŠÍ KONKRÉTNÍ KURZY CZECHITAS.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Nadpis kapitálkami.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106eeffd5ea_0_1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2" name="Google Shape;752;g106eeffd5ea_0_1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70400efd5b_3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70400efd5b_3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LEKTOR DOPLNÍ KONKRÉTNÍ ZDROJE. WORKSHOPISTKA MŮŽE DOPORUČIT DALŠÍ KONKRÉTNÍ KURZY CZECHITAS.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Nadpis kapitálkami.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c0065821a3_1_1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c0065821a3_1_1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LEKTOR DOPLNÍ KONKRÉTNÍ ZDROJE. WORKSHOPISTKA MŮŽE DOPORUČIT DALŠÍ KONKRÉTNÍ KURZY CZECHITAS.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Nadpis kapitálkami.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c0065821a3_1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c0065821a3_1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 - Úvodní slide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445875" y="1493274"/>
            <a:ext cx="5885700" cy="17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86475" y="3202675"/>
            <a:ext cx="5102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i="0" sz="1800" u="none" cap="none" strike="noStrike">
                <a:solidFill>
                  <a:schemeClr val="lt1"/>
                </a:solidFill>
              </a:defRPr>
            </a:lvl1pPr>
            <a:lvl2pPr indent="0" lvl="1" marL="3429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2pPr>
            <a:lvl3pPr indent="0" lvl="2" marL="685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3pPr>
            <a:lvl4pPr indent="0" lvl="3" marL="10287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4pPr>
            <a:lvl5pPr indent="0" lvl="4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5pPr>
            <a:lvl6pPr indent="0" lvl="5" marL="17145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6pPr>
            <a:lvl7pPr indent="0" lvl="6" marL="2057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7pPr>
            <a:lvl8pPr indent="0" lvl="7" marL="24003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8pPr>
            <a:lvl9pPr indent="0" lvl="8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 - Oddělovač kapitol 1">
  <p:cSld name="07 - Oddělovač kapitol">
    <p:bg>
      <p:bgPr>
        <a:solidFill>
          <a:schemeClr val="dk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type="title"/>
          </p:nvPr>
        </p:nvSpPr>
        <p:spPr>
          <a:xfrm>
            <a:off x="467000" y="2571750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  <a:defRPr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0" name="Google Shape;40;p11"/>
          <p:cNvSpPr txBox="1"/>
          <p:nvPr>
            <p:ph idx="1" type="subTitle"/>
          </p:nvPr>
        </p:nvSpPr>
        <p:spPr>
          <a:xfrm>
            <a:off x="445225" y="3211350"/>
            <a:ext cx="8238900" cy="9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lvl="3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lvl="4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5pPr>
            <a:lvl6pPr lvl="5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6pPr>
            <a:lvl7pPr lvl="6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7pPr>
            <a:lvl8pPr lvl="7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8pPr>
            <a:lvl9pPr lvl="8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15">
          <p15:clr>
            <a:srgbClr val="FA7B17"/>
          </p15:clr>
        </p15:guide>
        <p15:guide id="2" pos="2160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 - Prázdný 1">
  <p:cSld name="05 - Prázdný">
    <p:bg>
      <p:bgPr>
        <a:solidFill>
          <a:schemeClr val="l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 - Úvodní slide">
  <p:cSld name="01 - Úvodní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/>
          <p:nvPr>
            <p:ph type="title"/>
          </p:nvPr>
        </p:nvSpPr>
        <p:spPr>
          <a:xfrm>
            <a:off x="445875" y="1493274"/>
            <a:ext cx="5885700" cy="17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68575" wrap="square" tIns="0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  <a:defRPr b="1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45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45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45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45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45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45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45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4"/>
          <p:cNvSpPr txBox="1"/>
          <p:nvPr>
            <p:ph idx="1" type="subTitle"/>
          </p:nvPr>
        </p:nvSpPr>
        <p:spPr>
          <a:xfrm>
            <a:off x="486475" y="3202675"/>
            <a:ext cx="5102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i="0" sz="1800" u="none" cap="none" strike="noStrike">
                <a:solidFill>
                  <a:schemeClr val="lt1"/>
                </a:solidFill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i="0" sz="2300" u="none" cap="none" strike="noStrike">
                <a:solidFill>
                  <a:schemeClr val="lt1"/>
                </a:solidFill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i="0" sz="2300" u="none" cap="none" strike="noStrike">
                <a:solidFill>
                  <a:schemeClr val="lt1"/>
                </a:solidFill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i="0" sz="2300" u="none" cap="none" strike="noStrike">
                <a:solidFill>
                  <a:schemeClr val="lt1"/>
                </a:solidFill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i="0" sz="2300" u="none" cap="none" strike="noStrike">
                <a:solidFill>
                  <a:schemeClr val="lt1"/>
                </a:solidFill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i="0" sz="2300" u="none" cap="none" strike="noStrike">
                <a:solidFill>
                  <a:schemeClr val="lt1"/>
                </a:solidFill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i="0" sz="2300" u="none" cap="none" strike="noStrike">
                <a:solidFill>
                  <a:schemeClr val="lt1"/>
                </a:solidFill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i="0" sz="2300" u="none" cap="none" strike="noStrike">
                <a:solidFill>
                  <a:schemeClr val="lt1"/>
                </a:solidFill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i="0" sz="2300" u="none" cap="none" strike="noStrike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 - Text">
  <p:cSld name="03 - 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5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 Light"/>
              <a:buChar char="•"/>
              <a:defRPr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 Light"/>
              <a:buChar char="•"/>
              <a:defRPr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8575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8575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8575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8575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8575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7190321" y="4555450"/>
            <a:ext cx="5646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5700" lIns="51425" spcFirstLastPara="1" rIns="51425" wrap="square" tIns="2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5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 - Oddělovač kapitol">
  <p:cSld name="07 - Oddělovač kapitol">
    <p:bg>
      <p:bgPr>
        <a:solidFill>
          <a:schemeClr val="dk2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6"/>
          <p:cNvSpPr txBox="1"/>
          <p:nvPr>
            <p:ph type="title"/>
          </p:nvPr>
        </p:nvSpPr>
        <p:spPr>
          <a:xfrm>
            <a:off x="467000" y="2571750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  <a:defRPr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7" name="Google Shape;57;p16"/>
          <p:cNvSpPr txBox="1"/>
          <p:nvPr>
            <p:ph idx="1" type="subTitle"/>
          </p:nvPr>
        </p:nvSpPr>
        <p:spPr>
          <a:xfrm>
            <a:off x="445225" y="3211350"/>
            <a:ext cx="8238900" cy="9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lvl="3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lvl="4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5pPr>
            <a:lvl6pPr lvl="5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6pPr>
            <a:lvl7pPr lvl="6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7pPr>
            <a:lvl8pPr lvl="7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8pPr>
            <a:lvl9pPr lvl="8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15">
          <p15:clr>
            <a:srgbClr val="FA7B17"/>
          </p15:clr>
        </p15:guide>
        <p15:guide id="2" pos="2160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vodní snímek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1" name="Google Shape;61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dpis a obsah" type="obj">
  <p:cSld name="OBJEC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áhlaví oddílu" type="secHead">
  <p:cSld name="SECTION_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3" name="Google Shape;73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va obsahy" type="twoObj">
  <p:cSld name="TWO_OBJECT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ovnání" type="twoTxTwoObj">
  <p:cSld name="TWO_OBJECTS_WITH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21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21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8" name="Google Shape;88;p21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 - Úvodní slide s partnery">
  <p:cSld name="CUSTOM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45875" y="1018374"/>
            <a:ext cx="5885700" cy="17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86475" y="2727775"/>
            <a:ext cx="5102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i="0" sz="1800" u="none" cap="none" strike="noStrike">
                <a:solidFill>
                  <a:schemeClr val="lt1"/>
                </a:solidFill>
              </a:defRPr>
            </a:lvl1pPr>
            <a:lvl2pPr indent="0" lvl="1" marL="3429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2pPr>
            <a:lvl3pPr indent="0" lvl="2" marL="6858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3pPr>
            <a:lvl4pPr indent="0" lvl="3" marL="10287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4pPr>
            <a:lvl5pPr indent="0" lvl="4" marL="13716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5pPr>
            <a:lvl6pPr indent="0" lvl="5" marL="17145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6pPr>
            <a:lvl7pPr indent="0" lvl="6" marL="20574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7pPr>
            <a:lvl8pPr indent="0" lvl="7" marL="24003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8pPr>
            <a:lvl9pPr indent="0" lvl="8" marL="2743200" marR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2" type="subTitle"/>
          </p:nvPr>
        </p:nvSpPr>
        <p:spPr>
          <a:xfrm>
            <a:off x="1817400" y="4465325"/>
            <a:ext cx="1868100" cy="38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800"/>
              </a:spcBef>
              <a:spcAft>
                <a:spcPts val="0"/>
              </a:spcAft>
              <a:buNone/>
              <a:defRPr sz="14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enom nadpis" type="titleOnly">
  <p:cSld name="TITLE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ázdný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sah s titulkem" type="objTx">
  <p:cSld name="OBJECT_WITH_CAPTIO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24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4" name="Google Shape;104;p24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5" name="Google Shape;105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6" name="Google Shape;106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rázek s titulkem" type="picTx">
  <p:cSld name="PICTURE_WITH_CAPTION_TEX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25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25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2" name="Google Shape;112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dpis a svislý text" type="vertTx">
  <p:cSld name="VERTICAL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vislý nadpis a text" type="vertTitleAndTx">
  <p:cSld name="VERTICAL_TITLE_AND_VERTICAL_TEX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7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4" name="Google Shape;124;p2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 - Text">
  <p:cSld name="OBJECT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7190321" y="4555450"/>
            <a:ext cx="5646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 - Kód">
  <p:cSld name="OBJECT_2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idx="1" type="body"/>
          </p:nvPr>
        </p:nvSpPr>
        <p:spPr>
          <a:xfrm>
            <a:off x="453200" y="1022400"/>
            <a:ext cx="8238300" cy="17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7190321" y="4555450"/>
            <a:ext cx="5646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52850" y="2759742"/>
            <a:ext cx="8238300" cy="17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Mono Medium"/>
              <a:buChar char="•"/>
              <a:defRPr i="0" sz="21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Mono Medium"/>
              <a:buChar char="•"/>
              <a:defRPr i="0" sz="18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 Medium"/>
              <a:buChar char="•"/>
              <a:defRPr i="0" sz="15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 Medium"/>
              <a:buChar char="•"/>
              <a:defRPr i="0" sz="14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 Medium"/>
              <a:buChar char="•"/>
              <a:defRPr i="0" sz="12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 Medium"/>
              <a:buChar char="•"/>
              <a:defRPr i="0" sz="12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 Medium"/>
              <a:buChar char="•"/>
              <a:defRPr i="0" sz="12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 Medium"/>
              <a:buChar char="•"/>
              <a:defRPr i="0" sz="12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 Medium"/>
              <a:buChar char="•"/>
              <a:defRPr i="0" sz="12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 - Prázdný">
  <p:cSld name="CUSTOM_2">
    <p:bg>
      <p:bgPr>
        <a:solidFill>
          <a:schemeClr val="lt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 - Prázdný s logem">
  <p:cSld name="CUSTOM_3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 - Oddělovač kapitol">
  <p:cSld name="CUSTOM_5">
    <p:bg>
      <p:bgPr>
        <a:solidFill>
          <a:schemeClr val="dk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467000" y="2571750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9" name="Google Shape;29;p8"/>
          <p:cNvSpPr txBox="1"/>
          <p:nvPr>
            <p:ph idx="1" type="subTitle"/>
          </p:nvPr>
        </p:nvSpPr>
        <p:spPr>
          <a:xfrm>
            <a:off x="445225" y="3211350"/>
            <a:ext cx="8238900" cy="984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 - Medailonek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 title="Nadpis"/>
          <p:cNvSpPr txBox="1"/>
          <p:nvPr>
            <p:ph type="title"/>
          </p:nvPr>
        </p:nvSpPr>
        <p:spPr>
          <a:xfrm>
            <a:off x="5021600" y="3328100"/>
            <a:ext cx="36699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5021600" y="1098600"/>
            <a:ext cx="3669900" cy="19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idx="2" type="subTitle"/>
          </p:nvPr>
        </p:nvSpPr>
        <p:spPr>
          <a:xfrm>
            <a:off x="4892325" y="3680850"/>
            <a:ext cx="3669900" cy="50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i="1" sz="1800">
                <a:solidFill>
                  <a:srgbClr val="888888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05">
          <p15:clr>
            <a:srgbClr val="FA7B17"/>
          </p15:clr>
        </p15:guide>
        <p15:guide id="2" pos="488">
          <p15:clr>
            <a:srgbClr val="4A86E8"/>
          </p15:clr>
        </p15:guide>
        <p15:guide id="3" pos="2381">
          <p15:clr>
            <a:srgbClr val="4A86E8"/>
          </p15:clr>
        </p15:guide>
        <p15:guide id="4" orient="horz" pos="669">
          <p15:clr>
            <a:srgbClr val="4A86E8"/>
          </p15:clr>
        </p15:guide>
        <p15:guide id="5" orient="horz" pos="2563">
          <p15:clr>
            <a:srgbClr val="4A86E8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 - Text 1">
  <p:cSld name="03 - 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 Light"/>
              <a:buChar char="•"/>
              <a:defRPr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Open Sans Light"/>
              <a:buChar char="•"/>
              <a:defRPr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28575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28575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28575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28575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28575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6" name="Google Shape;36;p10"/>
          <p:cNvSpPr txBox="1"/>
          <p:nvPr>
            <p:ph idx="12" type="sldNum"/>
          </p:nvPr>
        </p:nvSpPr>
        <p:spPr>
          <a:xfrm>
            <a:off x="7190321" y="4555450"/>
            <a:ext cx="5646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5700" lIns="51425" spcFirstLastPara="1" rIns="51425" wrap="square" tIns="2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10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453200" y="1022393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7190321" y="4555450"/>
            <a:ext cx="5646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285">
          <p15:clr>
            <a:srgbClr val="000000"/>
          </p15:clr>
        </p15:guide>
        <p15:guide id="4" pos="5475">
          <p15:clr>
            <a:srgbClr val="000000"/>
          </p15:clr>
        </p15:guide>
        <p15:guide id="5" orient="horz" pos="276">
          <p15:clr>
            <a:srgbClr val="000000"/>
          </p15:clr>
        </p15:guide>
        <p15:guide id="6" orient="horz" pos="2833">
          <p15:clr>
            <a:srgbClr val="00000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4" name="Google Shape;44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2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sqlitetutorial.net/sqlite-functions/sqlite-instr/" TargetMode="External"/><Relationship Id="rId10" Type="http://schemas.openxmlformats.org/officeDocument/2006/relationships/hyperlink" Target="https://www.sqlitetutorial.net/sqlite-functions/sqlite-lower/" TargetMode="External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sqlitetutorial.net/sqlite-functions/sqlite-substr/" TargetMode="External"/><Relationship Id="rId4" Type="http://schemas.openxmlformats.org/officeDocument/2006/relationships/hyperlink" Target="https://www.sqlitetutorial.net/sqlite-functions/sqlite-trim/" TargetMode="External"/><Relationship Id="rId9" Type="http://schemas.openxmlformats.org/officeDocument/2006/relationships/hyperlink" Target="https://www.sqlitetutorial.net/sqlite-functions/sqlite-upper/" TargetMode="External"/><Relationship Id="rId5" Type="http://schemas.openxmlformats.org/officeDocument/2006/relationships/hyperlink" Target="https://www.sqlitetutorial.net/sqlite-functions/sqlite-ltrim/" TargetMode="External"/><Relationship Id="rId6" Type="http://schemas.openxmlformats.org/officeDocument/2006/relationships/hyperlink" Target="https://www.sqlitetutorial.net/sqlite-functions/sqlite-rtrim/" TargetMode="External"/><Relationship Id="rId7" Type="http://schemas.openxmlformats.org/officeDocument/2006/relationships/hyperlink" Target="https://www.sqlitetutorial.net/sqlite-functions/sqlite-length/" TargetMode="External"/><Relationship Id="rId8" Type="http://schemas.openxmlformats.org/officeDocument/2006/relationships/hyperlink" Target="https://www.sqlitetutorial.net/sqlite-replace-function/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rive.google.com/file/d/13l5Mi45Vsg2m5udNmmaMMbj9G7JzWrLp/view?usp=sharing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www.sqlite.org/lang_datefunc.html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8.xml"/><Relationship Id="rId3" Type="http://schemas.openxmlformats.org/officeDocument/2006/relationships/hyperlink" Target="https://data36.com/sql-best-practices-data-analysts/" TargetMode="External"/><Relationship Id="rId4" Type="http://schemas.openxmlformats.org/officeDocument/2006/relationships/hyperlink" Target="https://365datascience.com/tutorials/sql-tutorials/sql-best-practices/" TargetMode="External"/><Relationship Id="rId5" Type="http://schemas.openxmlformats.org/officeDocument/2006/relationships/hyperlink" Target="https://www.metabase.com/learn/building-analytics/sql-templates/sql-best-practices" TargetMode="Externa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8"/>
          <p:cNvSpPr txBox="1"/>
          <p:nvPr>
            <p:ph type="title"/>
          </p:nvPr>
        </p:nvSpPr>
        <p:spPr>
          <a:xfrm>
            <a:off x="445875" y="1493274"/>
            <a:ext cx="5885700" cy="17094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2</a:t>
            </a:r>
            <a:endParaRPr/>
          </a:p>
        </p:txBody>
      </p:sp>
      <p:sp>
        <p:nvSpPr>
          <p:cNvPr id="132" name="Google Shape;132;p28"/>
          <p:cNvSpPr txBox="1"/>
          <p:nvPr>
            <p:ph idx="1" type="subTitle"/>
          </p:nvPr>
        </p:nvSpPr>
        <p:spPr>
          <a:xfrm>
            <a:off x="486475" y="3202675"/>
            <a:ext cx="5102100" cy="119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Milada Šejnohová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28. a 29.04.2022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Online</a:t>
            </a:r>
            <a:endParaRPr/>
          </a:p>
        </p:txBody>
      </p:sp>
      <p:sp>
        <p:nvSpPr>
          <p:cNvPr id="133" name="Google Shape;133;p28"/>
          <p:cNvSpPr txBox="1"/>
          <p:nvPr>
            <p:ph idx="1" type="subTitle"/>
          </p:nvPr>
        </p:nvSpPr>
        <p:spPr>
          <a:xfrm>
            <a:off x="5377300" y="4783500"/>
            <a:ext cx="36462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/>
              <a:t>Děkuji za poskytnutí materiálů Zuzaně Brané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/>
          <p:nvPr>
            <p:ph idx="1" type="body"/>
          </p:nvPr>
        </p:nvSpPr>
        <p:spPr>
          <a:xfrm>
            <a:off x="1822450" y="1022450"/>
            <a:ext cx="6868800" cy="39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  <a:p>
            <a:pPr indent="-330200" lvl="0" marL="457200" rtl="0" algn="l">
              <a:spcBef>
                <a:spcPts val="20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(INNER) </a:t>
            </a:r>
            <a:r>
              <a:rPr b="1" lang="en">
                <a:solidFill>
                  <a:srgbClr val="2E2F86"/>
                </a:solidFill>
              </a:rPr>
              <a:t>JOIN</a:t>
            </a:r>
            <a:endParaRPr b="1">
              <a:solidFill>
                <a:srgbClr val="2E2F86"/>
              </a:solidFill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30200" lvl="0" marL="457200" rtl="0" algn="l">
              <a:spcBef>
                <a:spcPts val="200"/>
              </a:spcBef>
              <a:spcAft>
                <a:spcPts val="0"/>
              </a:spcAft>
              <a:buSzPts val="1600"/>
              <a:buChar char="-"/>
            </a:pPr>
            <a:r>
              <a:rPr b="1" lang="en">
                <a:solidFill>
                  <a:srgbClr val="2E2F86"/>
                </a:solidFill>
              </a:rPr>
              <a:t>LEFT </a:t>
            </a:r>
            <a:r>
              <a:rPr lang="en"/>
              <a:t>(OUTER) </a:t>
            </a:r>
            <a:r>
              <a:rPr b="1" lang="en">
                <a:solidFill>
                  <a:srgbClr val="2E2F86"/>
                </a:solidFill>
              </a:rPr>
              <a:t>JOIN</a:t>
            </a:r>
            <a:endParaRPr b="1">
              <a:solidFill>
                <a:srgbClr val="2E2F86"/>
              </a:solidFill>
            </a:endParaRPr>
          </a:p>
          <a:p>
            <a:pPr indent="457200" lvl="0" marL="45720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rgbClr val="2E2F86"/>
              </a:solidFill>
            </a:endParaRPr>
          </a:p>
          <a:p>
            <a:pPr indent="-330200" lvl="0" marL="457200" rtl="0" algn="l">
              <a:spcBef>
                <a:spcPts val="200"/>
              </a:spcBef>
              <a:spcAft>
                <a:spcPts val="0"/>
              </a:spcAft>
              <a:buSzPts val="1600"/>
              <a:buChar char="-"/>
            </a:pPr>
            <a:r>
              <a:rPr b="1" lang="en">
                <a:solidFill>
                  <a:srgbClr val="2E2F86"/>
                </a:solidFill>
              </a:rPr>
              <a:t>RIGHT </a:t>
            </a:r>
            <a:r>
              <a:rPr lang="en"/>
              <a:t>(OUTER) </a:t>
            </a:r>
            <a:r>
              <a:rPr b="1" lang="en">
                <a:solidFill>
                  <a:srgbClr val="2E2F86"/>
                </a:solidFill>
              </a:rPr>
              <a:t>JOIN</a:t>
            </a:r>
            <a:endParaRPr b="1">
              <a:solidFill>
                <a:srgbClr val="2E2F86"/>
              </a:solidFill>
            </a:endParaRPr>
          </a:p>
          <a:p>
            <a:pPr indent="457200" lvl="0" marL="45720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3100">
              <a:solidFill>
                <a:srgbClr val="2E2F86"/>
              </a:solidFill>
            </a:endParaRPr>
          </a:p>
          <a:p>
            <a:pPr indent="-330200" lvl="0" marL="457200" rtl="0" algn="l">
              <a:spcBef>
                <a:spcPts val="200"/>
              </a:spcBef>
              <a:spcAft>
                <a:spcPts val="0"/>
              </a:spcAft>
              <a:buSzPts val="1600"/>
              <a:buChar char="-"/>
            </a:pPr>
            <a:r>
              <a:rPr b="1" lang="en">
                <a:solidFill>
                  <a:srgbClr val="2E2F86"/>
                </a:solidFill>
              </a:rPr>
              <a:t>FULL </a:t>
            </a:r>
            <a:r>
              <a:rPr lang="en"/>
              <a:t>(OUTER) </a:t>
            </a:r>
            <a:r>
              <a:rPr b="1" lang="en">
                <a:solidFill>
                  <a:srgbClr val="2E2F86"/>
                </a:solidFill>
              </a:rPr>
              <a:t>JOIN</a:t>
            </a:r>
            <a:endParaRPr b="1">
              <a:solidFill>
                <a:srgbClr val="2E2F86"/>
              </a:solidFill>
            </a:endParaRPr>
          </a:p>
          <a:p>
            <a:pPr indent="457200" lvl="0" marL="45720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E2F86"/>
              </a:solidFill>
            </a:endParaRPr>
          </a:p>
          <a:p>
            <a:pPr indent="457200" lvl="0" marL="45720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7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</a:pPr>
            <a:r>
              <a:rPr lang="en">
                <a:solidFill>
                  <a:schemeClr val="dk2"/>
                </a:solidFill>
              </a:rPr>
              <a:t>TYPY SPOJENÍ TABULEK</a:t>
            </a:r>
            <a:endParaRPr>
              <a:solidFill>
                <a:srgbClr val="ED47A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t/>
            </a:r>
            <a:endParaRPr/>
          </a:p>
        </p:txBody>
      </p:sp>
      <p:pic>
        <p:nvPicPr>
          <p:cNvPr descr="Joins in MySQL | Top 6 Types of Joins in MySQL with Examples" id="235" name="Google Shape;235;p37"/>
          <p:cNvPicPr preferRelativeResize="0"/>
          <p:nvPr/>
        </p:nvPicPr>
        <p:blipFill rotWithShape="1">
          <a:blip r:embed="rId3">
            <a:alphaModFix/>
          </a:blip>
          <a:srcRect b="465" l="3633" r="70797" t="66981"/>
          <a:stretch/>
        </p:blipFill>
        <p:spPr>
          <a:xfrm>
            <a:off x="173188" y="1052725"/>
            <a:ext cx="1370601" cy="982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Joins in MySQL | Top 6 Types of Joins in MySQL with Examples" id="236" name="Google Shape;236;p37"/>
          <p:cNvPicPr preferRelativeResize="0"/>
          <p:nvPr/>
        </p:nvPicPr>
        <p:blipFill rotWithShape="1">
          <a:blip r:embed="rId3">
            <a:alphaModFix/>
          </a:blip>
          <a:srcRect b="5325" l="69804" r="4625" t="66982"/>
          <a:stretch/>
        </p:blipFill>
        <p:spPr>
          <a:xfrm>
            <a:off x="173175" y="2153788"/>
            <a:ext cx="1370601" cy="835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Joins in MySQL | Top 6 Types of Joins in MySQL with Examples" id="237" name="Google Shape;237;p37"/>
          <p:cNvPicPr preferRelativeResize="0"/>
          <p:nvPr/>
        </p:nvPicPr>
        <p:blipFill rotWithShape="1">
          <a:blip r:embed="rId3">
            <a:alphaModFix/>
          </a:blip>
          <a:srcRect b="42251" l="39042" r="35388" t="28310"/>
          <a:stretch/>
        </p:blipFill>
        <p:spPr>
          <a:xfrm>
            <a:off x="173162" y="3108113"/>
            <a:ext cx="1370601" cy="835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Joins in MySQL | Top 6 Types of Joins in MySQL with Examples" id="238" name="Google Shape;238;p37"/>
          <p:cNvPicPr preferRelativeResize="0"/>
          <p:nvPr/>
        </p:nvPicPr>
        <p:blipFill rotWithShape="1">
          <a:blip r:embed="rId3">
            <a:alphaModFix/>
          </a:blip>
          <a:srcRect b="46243" l="71209" r="6592" t="27311"/>
          <a:stretch/>
        </p:blipFill>
        <p:spPr>
          <a:xfrm>
            <a:off x="173175" y="4062450"/>
            <a:ext cx="1370601" cy="9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27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JAK POKRAČOVAT DÁL?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79" name="Google Shape;779;p127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Czechitas kurzy: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Data Girls (SQL 3, Datová analýza - jednodenní i dlouhodobý kurz)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28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DEJ NÁM ZPĚTNOU VAZBU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85" name="Google Shape;785;p128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Jen díky ní se můžeme dál zlepšovat. Dej nám vědět, co se ti líbilo a co navrhuješ změnit. Vyplň nám prosím dotazník.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29"/>
          <p:cNvSpPr txBox="1"/>
          <p:nvPr>
            <p:ph type="title"/>
          </p:nvPr>
        </p:nvSpPr>
        <p:spPr>
          <a:xfrm>
            <a:off x="452625" y="1896600"/>
            <a:ext cx="8238900" cy="13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Děkuji za pozornost.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/>
          <p:nvPr>
            <p:ph idx="1" type="body"/>
          </p:nvPr>
        </p:nvSpPr>
        <p:spPr>
          <a:xfrm>
            <a:off x="339900" y="1012600"/>
            <a:ext cx="8186700" cy="26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b="1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SELECT </a:t>
            </a:r>
            <a:r>
              <a:rPr lang="en" sz="1800">
                <a:solidFill>
                  <a:schemeClr val="dk1"/>
                </a:solidFill>
              </a:rPr>
              <a:t>tabulka1.sloupec1</a:t>
            </a:r>
            <a:r>
              <a:rPr b="1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</a:t>
            </a:r>
            <a:r>
              <a:rPr lang="en" sz="1800">
                <a:solidFill>
                  <a:schemeClr val="dk1"/>
                </a:solidFill>
              </a:rPr>
              <a:t> tabulka1.sloupec2</a:t>
            </a:r>
            <a:r>
              <a:rPr b="1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 sz="1800">
                <a:solidFill>
                  <a:schemeClr val="dk1"/>
                </a:solidFill>
              </a:rPr>
              <a:t>tabulka2.sloupec1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b="1"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FROM </a:t>
            </a:r>
            <a:r>
              <a:rPr lang="en" sz="1800">
                <a:solidFill>
                  <a:schemeClr val="dk1"/>
                </a:solidFill>
              </a:rPr>
              <a:t>tabulka1</a:t>
            </a:r>
            <a:endParaRPr/>
          </a:p>
          <a:p>
            <a:pPr indent="45720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b="1" lang="en" sz="1800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INNER JOIN </a:t>
            </a:r>
            <a:r>
              <a:rPr lang="en" sz="1800">
                <a:solidFill>
                  <a:schemeClr val="dk2"/>
                </a:solidFill>
              </a:rPr>
              <a:t>tabulka2 </a:t>
            </a:r>
            <a:r>
              <a:rPr b="1" lang="en" sz="1800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ON</a:t>
            </a:r>
            <a:r>
              <a:rPr b="1" lang="en" sz="18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800">
                <a:solidFill>
                  <a:schemeClr val="dk2"/>
                </a:solidFill>
              </a:rPr>
              <a:t>tabulka1.sloupec1 </a:t>
            </a:r>
            <a:r>
              <a:rPr b="1" lang="en" sz="1800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=</a:t>
            </a:r>
            <a:r>
              <a:rPr b="1" lang="en" sz="18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800">
                <a:solidFill>
                  <a:schemeClr val="dk2"/>
                </a:solidFill>
              </a:rPr>
              <a:t>tabulka2.sloupec1</a:t>
            </a:r>
            <a:r>
              <a:rPr b="1" lang="en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;</a:t>
            </a:r>
            <a:endParaRPr>
              <a:solidFill>
                <a:srgbClr val="2E2F86"/>
              </a:solidFill>
            </a:endParaRPr>
          </a:p>
        </p:txBody>
      </p:sp>
      <p:sp>
        <p:nvSpPr>
          <p:cNvPr id="244" name="Google Shape;244;p38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INNER JOIN</a:t>
            </a:r>
            <a:endParaRPr>
              <a:solidFill>
                <a:srgbClr val="ED47A2"/>
              </a:solidFill>
            </a:endParaRPr>
          </a:p>
        </p:txBody>
      </p:sp>
      <p:pic>
        <p:nvPicPr>
          <p:cNvPr id="245" name="Google Shape;24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52700" y="2571739"/>
            <a:ext cx="4038600" cy="246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/>
          <p:nvPr>
            <p:ph idx="1" type="body"/>
          </p:nvPr>
        </p:nvSpPr>
        <p:spPr>
          <a:xfrm>
            <a:off x="453200" y="1022399"/>
            <a:ext cx="8238300" cy="39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500"/>
              <a:t>Spojí řádky dvou tabulek na základě podmínky ON: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 sz="1500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1" name="Google Shape;251;p39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</a:pPr>
            <a:r>
              <a:rPr lang="en">
                <a:solidFill>
                  <a:schemeClr val="dk2"/>
                </a:solidFill>
              </a:rPr>
              <a:t>INNER JOIN</a:t>
            </a:r>
            <a:endParaRPr>
              <a:solidFill>
                <a:srgbClr val="ED47A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t/>
            </a:r>
            <a:endParaRPr/>
          </a:p>
        </p:txBody>
      </p:sp>
      <p:graphicFrame>
        <p:nvGraphicFramePr>
          <p:cNvPr id="252" name="Google Shape;252;p39"/>
          <p:cNvGraphicFramePr/>
          <p:nvPr/>
        </p:nvGraphicFramePr>
        <p:xfrm>
          <a:off x="453200" y="172279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{325DC2A0-0910-4276-887C-1EC6F9725C07}</a:tableStyleId>
              </a:tblPr>
              <a:tblGrid>
                <a:gridCol w="753700"/>
                <a:gridCol w="685800"/>
                <a:gridCol w="514350"/>
                <a:gridCol w="742950"/>
              </a:tblGrid>
              <a:tr h="205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  <a:highlight>
                            <a:schemeClr val="dk1"/>
                          </a:highlight>
                        </a:rPr>
                        <a:t>ProductID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  <a:highlight>
                            <a:schemeClr val="dk1"/>
                          </a:highlight>
                        </a:rPr>
                        <a:t>Zip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  <a:highlight>
                            <a:schemeClr val="dk1"/>
                          </a:highlight>
                        </a:rPr>
                        <a:t>Units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  <a:highlight>
                            <a:schemeClr val="dk1"/>
                          </a:highlight>
                        </a:rPr>
                        <a:t>Revenue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449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00B050"/>
                          </a:solidFill>
                        </a:rPr>
                        <a:t>29485</a:t>
                      </a:r>
                      <a:endParaRPr b="0" i="0" sz="1100" u="none" cap="none" strike="noStrik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1039.448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656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06716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913.4475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792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FF0000"/>
                          </a:solidFill>
                        </a:rPr>
                        <a:t>46310</a:t>
                      </a:r>
                      <a:endParaRPr b="0" i="0" sz="11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80.85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2218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0070C0"/>
                          </a:solidFill>
                        </a:rPr>
                        <a:t>19559</a:t>
                      </a:r>
                      <a:endParaRPr b="0" i="0" sz="1100" u="none" cap="none" strike="noStrike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167.475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</a:tr>
            </a:tbl>
          </a:graphicData>
        </a:graphic>
      </p:graphicFrame>
      <p:graphicFrame>
        <p:nvGraphicFramePr>
          <p:cNvPr id="253" name="Google Shape;253;p39"/>
          <p:cNvGraphicFramePr/>
          <p:nvPr/>
        </p:nvGraphicFramePr>
        <p:xfrm>
          <a:off x="4185020" y="172279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{325DC2A0-0910-4276-887C-1EC6F9725C07}</a:tableStyleId>
              </a:tblPr>
              <a:tblGrid>
                <a:gridCol w="514350"/>
                <a:gridCol w="971550"/>
                <a:gridCol w="571500"/>
              </a:tblGrid>
              <a:tr h="205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</a:rPr>
                        <a:t>Zip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</a:rPr>
                        <a:t>City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</a:rPr>
                        <a:t>State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1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29204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Columbia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SC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00B050"/>
                          </a:solidFill>
                        </a:rPr>
                        <a:t>29485</a:t>
                      </a:r>
                      <a:endParaRPr b="0" i="0" sz="1100" u="none" cap="none" strike="noStrik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Summerville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SC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0070C0"/>
                          </a:solidFill>
                        </a:rPr>
                        <a:t>19559</a:t>
                      </a:r>
                      <a:endParaRPr b="0" i="0" sz="1100" u="none" cap="none" strike="noStrike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Strausstown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PA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FF0000"/>
                          </a:solidFill>
                        </a:rPr>
                        <a:t>46310</a:t>
                      </a:r>
                      <a:endParaRPr b="0" i="0" sz="11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Demotte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IN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</a:tr>
            </a:tbl>
          </a:graphicData>
        </a:graphic>
      </p:graphicFrame>
      <p:sp>
        <p:nvSpPr>
          <p:cNvPr id="254" name="Google Shape;254;p39"/>
          <p:cNvSpPr/>
          <p:nvPr/>
        </p:nvSpPr>
        <p:spPr>
          <a:xfrm>
            <a:off x="3324098" y="2131102"/>
            <a:ext cx="685800" cy="1085700"/>
          </a:xfrm>
          <a:prstGeom prst="downArrowCallout">
            <a:avLst>
              <a:gd fmla="val 25000" name="adj1"/>
              <a:gd fmla="val 25000" name="adj2"/>
              <a:gd fmla="val 25000" name="adj3"/>
              <a:gd fmla="val 23269" name="adj4"/>
            </a:avLst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9"/>
          <p:cNvSpPr txBox="1"/>
          <p:nvPr/>
        </p:nvSpPr>
        <p:spPr>
          <a:xfrm>
            <a:off x="3442185" y="2153558"/>
            <a:ext cx="495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JOIN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56" name="Google Shape;256;p39"/>
          <p:cNvGraphicFramePr/>
          <p:nvPr/>
        </p:nvGraphicFramePr>
        <p:xfrm>
          <a:off x="695217" y="344872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{325DC2A0-0910-4276-887C-1EC6F9725C07}</a:tableStyleId>
              </a:tblPr>
              <a:tblGrid>
                <a:gridCol w="751100"/>
                <a:gridCol w="751100"/>
                <a:gridCol w="751100"/>
                <a:gridCol w="751100"/>
                <a:gridCol w="751100"/>
                <a:gridCol w="930725"/>
                <a:gridCol w="571500"/>
              </a:tblGrid>
              <a:tr h="205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</a:rPr>
                        <a:t>ProductID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</a:rPr>
                        <a:t>Zip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</a:rPr>
                        <a:t>Units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</a:rPr>
                        <a:t>Revenue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</a:rPr>
                        <a:t>Zip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</a:rPr>
                        <a:t>City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lt1"/>
                          </a:solidFill>
                        </a:rPr>
                        <a:t>State</a:t>
                      </a:r>
                      <a:endParaRPr b="1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449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00B050"/>
                          </a:solidFill>
                        </a:rPr>
                        <a:t>29485</a:t>
                      </a:r>
                      <a:endParaRPr b="0" i="0" sz="1100" u="none" cap="none" strike="noStrik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1039.448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00B050"/>
                          </a:solidFill>
                        </a:rPr>
                        <a:t>29485</a:t>
                      </a:r>
                      <a:endParaRPr b="0" i="0" sz="1100" u="none" cap="none" strike="noStrik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Summerville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SC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792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FF0000"/>
                          </a:solidFill>
                        </a:rPr>
                        <a:t>46310</a:t>
                      </a:r>
                      <a:endParaRPr b="0" i="0" sz="11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80.85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FF0000"/>
                          </a:solidFill>
                        </a:rPr>
                        <a:t>46310</a:t>
                      </a:r>
                      <a:endParaRPr b="0" i="0" sz="11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Demotte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IN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/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2218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0070C0"/>
                          </a:solidFill>
                        </a:rPr>
                        <a:t>19559</a:t>
                      </a:r>
                      <a:endParaRPr b="0" i="0" sz="1100" u="none" cap="none" strike="noStrike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167.475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>
                          <a:solidFill>
                            <a:srgbClr val="0070C0"/>
                          </a:solidFill>
                        </a:rPr>
                        <a:t>19559</a:t>
                      </a:r>
                      <a:endParaRPr b="0" i="0" sz="1100" u="none" cap="none" strike="noStrike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Strausstown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u="none" cap="none" strike="noStrike"/>
                        <a:t>PA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257" name="Google Shape;25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6466" y="163454"/>
            <a:ext cx="2424249" cy="1455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/>
          <p:nvPr>
            <p:ph idx="1" type="body"/>
          </p:nvPr>
        </p:nvSpPr>
        <p:spPr>
          <a:xfrm>
            <a:off x="529400" y="10986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SELECT </a:t>
            </a:r>
            <a:r>
              <a:rPr lang="en">
                <a:solidFill>
                  <a:schemeClr val="dk1"/>
                </a:solidFill>
              </a:rPr>
              <a:t>tabulka1.sloupec1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</a:t>
            </a:r>
            <a:r>
              <a:rPr lang="en">
                <a:solidFill>
                  <a:schemeClr val="dk1"/>
                </a:solidFill>
              </a:rPr>
              <a:t> tabulka1.sloupec2</a:t>
            </a: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>
                <a:solidFill>
                  <a:schemeClr val="dk1"/>
                </a:solidFill>
              </a:rPr>
              <a:t>tabulka2.sloupec1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b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FROM </a:t>
            </a:r>
            <a:r>
              <a:rPr lang="en">
                <a:solidFill>
                  <a:schemeClr val="dk1"/>
                </a:solidFill>
              </a:rPr>
              <a:t>tabulka1 </a:t>
            </a:r>
            <a:endParaRPr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</a:pPr>
            <a:r>
              <a:rPr b="1" lang="en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LEFT JOIN </a:t>
            </a:r>
            <a:r>
              <a:rPr lang="en">
                <a:solidFill>
                  <a:schemeClr val="dk2"/>
                </a:solidFill>
              </a:rPr>
              <a:t>tabulka2 </a:t>
            </a:r>
            <a:r>
              <a:rPr b="1" lang="en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ON</a:t>
            </a:r>
            <a:r>
              <a:rPr b="1" lang="en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>
                <a:solidFill>
                  <a:schemeClr val="dk2"/>
                </a:solidFill>
              </a:rPr>
              <a:t>table1.sloupec1 </a:t>
            </a:r>
            <a:r>
              <a:rPr b="1" lang="en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=</a:t>
            </a:r>
            <a:r>
              <a:rPr b="1" lang="en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>
                <a:solidFill>
                  <a:schemeClr val="dk2"/>
                </a:solidFill>
              </a:rPr>
              <a:t>table2.sloupec1</a:t>
            </a:r>
            <a:r>
              <a:rPr b="1" lang="en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;</a:t>
            </a:r>
            <a:endParaRPr>
              <a:solidFill>
                <a:srgbClr val="2E2F86"/>
              </a:solidFill>
            </a:endParaRPr>
          </a:p>
        </p:txBody>
      </p:sp>
      <p:sp>
        <p:nvSpPr>
          <p:cNvPr id="263" name="Google Shape;263;p40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LEFT JOIN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4" name="Google Shape;264;p40"/>
          <p:cNvSpPr/>
          <p:nvPr/>
        </p:nvSpPr>
        <p:spPr>
          <a:xfrm>
            <a:off x="4251961" y="2706785"/>
            <a:ext cx="2235300" cy="22674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40"/>
          <p:cNvSpPr/>
          <p:nvPr/>
        </p:nvSpPr>
        <p:spPr>
          <a:xfrm>
            <a:off x="2657461" y="2674585"/>
            <a:ext cx="2235300" cy="2267400"/>
          </a:xfrm>
          <a:prstGeom prst="ellipse">
            <a:avLst/>
          </a:prstGeom>
          <a:solidFill>
            <a:srgbClr val="EB008B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40"/>
          <p:cNvSpPr txBox="1"/>
          <p:nvPr/>
        </p:nvSpPr>
        <p:spPr>
          <a:xfrm>
            <a:off x="3330425" y="3528433"/>
            <a:ext cx="10845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tabulka1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40"/>
          <p:cNvSpPr txBox="1"/>
          <p:nvPr/>
        </p:nvSpPr>
        <p:spPr>
          <a:xfrm>
            <a:off x="5042709" y="3528433"/>
            <a:ext cx="10845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tabulka2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LEFT (OUTER) JOIN</a:t>
            </a:r>
            <a:endParaRPr/>
          </a:p>
        </p:txBody>
      </p:sp>
      <p:graphicFrame>
        <p:nvGraphicFramePr>
          <p:cNvPr id="273" name="Google Shape;273;p41"/>
          <p:cNvGraphicFramePr/>
          <p:nvPr/>
        </p:nvGraphicFramePr>
        <p:xfrm>
          <a:off x="453200" y="146630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{D772687C-C01C-47C4-9E19-B365E88BD870}</a:tableStyleId>
              </a:tblPr>
              <a:tblGrid>
                <a:gridCol w="754400"/>
                <a:gridCol w="685800"/>
                <a:gridCol w="514350"/>
                <a:gridCol w="742950"/>
              </a:tblGrid>
              <a:tr h="205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ProductID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Zip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Units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Revenue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chemeClr val="dk1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449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00B050"/>
                          </a:solidFill>
                        </a:rPr>
                        <a:t>29485</a:t>
                      </a:r>
                      <a:endParaRPr b="0" i="0" sz="1100" u="none" cap="none" strike="noStrik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1039.448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656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06716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913.4475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792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FF0000"/>
                          </a:solidFill>
                        </a:rPr>
                        <a:t>46310</a:t>
                      </a:r>
                      <a:endParaRPr b="0" i="0" sz="11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80.85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2218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0070C0"/>
                          </a:solidFill>
                        </a:rPr>
                        <a:t>19559</a:t>
                      </a:r>
                      <a:endParaRPr b="0" i="0" sz="1100" u="none" cap="none" strike="noStrike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167.475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4" name="Google Shape;274;p41"/>
          <p:cNvGraphicFramePr/>
          <p:nvPr/>
        </p:nvGraphicFramePr>
        <p:xfrm>
          <a:off x="4167951" y="146630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{D772687C-C01C-47C4-9E19-B365E88BD870}</a:tableStyleId>
              </a:tblPr>
              <a:tblGrid>
                <a:gridCol w="514350"/>
                <a:gridCol w="971550"/>
                <a:gridCol w="571500"/>
              </a:tblGrid>
              <a:tr h="205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Zip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City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State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000000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29204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Columbia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SC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00B050"/>
                          </a:solidFill>
                        </a:rPr>
                        <a:t>29485</a:t>
                      </a:r>
                      <a:endParaRPr b="0" i="0" sz="1100" u="none" cap="none" strike="noStrik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Summerville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SC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0070C0"/>
                          </a:solidFill>
                        </a:rPr>
                        <a:t>19559</a:t>
                      </a:r>
                      <a:endParaRPr b="0" i="0" sz="1100" u="none" cap="none" strike="noStrike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Strausstown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PA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FF0000"/>
                          </a:solidFill>
                        </a:rPr>
                        <a:t>46310</a:t>
                      </a:r>
                      <a:endParaRPr b="0" i="0" sz="11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Demotte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IN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5" name="Google Shape;275;p41"/>
          <p:cNvGraphicFramePr/>
          <p:nvPr/>
        </p:nvGraphicFramePr>
        <p:xfrm>
          <a:off x="796103" y="312365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{D772687C-C01C-47C4-9E19-B365E88BD870}</a:tableStyleId>
              </a:tblPr>
              <a:tblGrid>
                <a:gridCol w="751100"/>
                <a:gridCol w="751100"/>
                <a:gridCol w="751100"/>
                <a:gridCol w="751100"/>
                <a:gridCol w="751100"/>
                <a:gridCol w="930725"/>
                <a:gridCol w="571500"/>
              </a:tblGrid>
              <a:tr h="205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ProductID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2E2F8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Zip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2E2F8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Units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2E2F8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Revenue</a:t>
                      </a:r>
                      <a:endParaRPr b="0" i="0" sz="1100" u="none" cap="none" strike="noStrik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2E2F8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Zip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2E2F8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City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2E2F8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State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2E2F86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449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00B050"/>
                          </a:solidFill>
                        </a:rPr>
                        <a:t>29485</a:t>
                      </a:r>
                      <a:endParaRPr b="0" i="0" sz="1100" u="none" cap="none" strike="noStrik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1039.448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00B050"/>
                          </a:solidFill>
                        </a:rPr>
                        <a:t>29485</a:t>
                      </a:r>
                      <a:endParaRPr b="0" i="0" sz="1100" u="none" cap="none" strike="noStrike">
                        <a:solidFill>
                          <a:srgbClr val="00B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Summerville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SC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656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06716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913.4475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NULL</a:t>
                      </a:r>
                      <a:endParaRPr sz="1100"/>
                    </a:p>
                  </a:txBody>
                  <a:tcPr marT="7150" marB="0" marR="7150" marL="715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NULL</a:t>
                      </a:r>
                      <a:endParaRPr sz="1100"/>
                    </a:p>
                  </a:txBody>
                  <a:tcPr marT="7150" marB="0" marR="7150" marL="715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1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NULL</a:t>
                      </a:r>
                      <a:endParaRPr sz="1100"/>
                    </a:p>
                  </a:txBody>
                  <a:tcPr marT="7150" marB="0" marR="7150" marL="7150" anchor="ctr">
                    <a:solidFill>
                      <a:srgbClr val="FFFF00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792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FF0000"/>
                          </a:solidFill>
                        </a:rPr>
                        <a:t>46310</a:t>
                      </a:r>
                      <a:endParaRPr b="0" i="0" sz="11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80.85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FF0000"/>
                          </a:solidFill>
                        </a:rPr>
                        <a:t>46310</a:t>
                      </a:r>
                      <a:endParaRPr b="0" i="0" sz="11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Demotte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IN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F2F2F2"/>
                    </a:solidFill>
                  </a:tcPr>
                </a:tc>
              </a:tr>
              <a:tr h="205750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2218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0070C0"/>
                          </a:solidFill>
                        </a:rPr>
                        <a:t>19559</a:t>
                      </a:r>
                      <a:endParaRPr b="0" i="0" sz="1100" u="none" cap="none" strike="noStrike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167.475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>
                          <a:solidFill>
                            <a:srgbClr val="0070C0"/>
                          </a:solidFill>
                        </a:rPr>
                        <a:t>19559</a:t>
                      </a:r>
                      <a:endParaRPr b="0" i="0" sz="1100" u="none" cap="none" strike="noStrike">
                        <a:solidFill>
                          <a:srgbClr val="0070C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Strausstown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PA</a:t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ctr">
                    <a:solidFill>
                      <a:srgbClr val="D8D8D8"/>
                    </a:solidFill>
                  </a:tcPr>
                </a:tc>
              </a:tr>
            </a:tbl>
          </a:graphicData>
        </a:graphic>
      </p:graphicFrame>
      <p:sp>
        <p:nvSpPr>
          <p:cNvPr id="276" name="Google Shape;276;p41"/>
          <p:cNvSpPr/>
          <p:nvPr/>
        </p:nvSpPr>
        <p:spPr>
          <a:xfrm>
            <a:off x="3310700" y="1980656"/>
            <a:ext cx="685800" cy="1086000"/>
          </a:xfrm>
          <a:prstGeom prst="downArrowCallout">
            <a:avLst>
              <a:gd fmla="val 25000" name="adj1"/>
              <a:gd fmla="val 25000" name="adj2"/>
              <a:gd fmla="val 25000" name="adj3"/>
              <a:gd fmla="val 23269" name="adj4"/>
            </a:avLst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41"/>
          <p:cNvSpPr txBox="1"/>
          <p:nvPr/>
        </p:nvSpPr>
        <p:spPr>
          <a:xfrm>
            <a:off x="3427748" y="1977400"/>
            <a:ext cx="568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JOIN</a:t>
            </a:r>
            <a:endParaRPr sz="1100"/>
          </a:p>
        </p:txBody>
      </p:sp>
      <p:sp>
        <p:nvSpPr>
          <p:cNvPr id="278" name="Google Shape;278;p41"/>
          <p:cNvSpPr/>
          <p:nvPr/>
        </p:nvSpPr>
        <p:spPr>
          <a:xfrm>
            <a:off x="7937206" y="90608"/>
            <a:ext cx="1130400" cy="10143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41"/>
          <p:cNvSpPr/>
          <p:nvPr/>
        </p:nvSpPr>
        <p:spPr>
          <a:xfrm>
            <a:off x="7206925" y="76200"/>
            <a:ext cx="1130400" cy="1014300"/>
          </a:xfrm>
          <a:prstGeom prst="ellipse">
            <a:avLst/>
          </a:prstGeom>
          <a:solidFill>
            <a:srgbClr val="EB008B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1"/>
          <p:cNvSpPr txBox="1"/>
          <p:nvPr/>
        </p:nvSpPr>
        <p:spPr>
          <a:xfrm>
            <a:off x="7429224" y="438625"/>
            <a:ext cx="6858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tabulka1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1"/>
          <p:cNvSpPr txBox="1"/>
          <p:nvPr/>
        </p:nvSpPr>
        <p:spPr>
          <a:xfrm>
            <a:off x="8329625" y="438625"/>
            <a:ext cx="6858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tabulka2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</a:pPr>
            <a:r>
              <a:rPr lang="en">
                <a:solidFill>
                  <a:schemeClr val="dk2"/>
                </a:solidFill>
              </a:rPr>
              <a:t>NÁŠ MODEL (ER DIAGRAM)</a:t>
            </a:r>
            <a:endParaRPr>
              <a:solidFill>
                <a:srgbClr val="ED47A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t/>
            </a:r>
            <a:endParaRPr/>
          </a:p>
        </p:txBody>
      </p:sp>
      <p:pic>
        <p:nvPicPr>
          <p:cNvPr id="287" name="Google Shape;287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5191" y="1015820"/>
            <a:ext cx="7401791" cy="3431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3"/>
          <p:cNvSpPr txBox="1"/>
          <p:nvPr>
            <p:ph type="title"/>
          </p:nvPr>
        </p:nvSpPr>
        <p:spPr>
          <a:xfrm>
            <a:off x="376350" y="3793125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rPr lang="en"/>
              <a:t>Samostatná práce 1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4"/>
          <p:cNvSpPr txBox="1"/>
          <p:nvPr>
            <p:ph idx="1" type="body"/>
          </p:nvPr>
        </p:nvSpPr>
        <p:spPr>
          <a:xfrm>
            <a:off x="453200" y="990941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Zobraz všechny jedinečné názvy produktů a seřaď je dle abecedy.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Zobraz celkovou tržbu za produkty, kterých se prodalo v rámci jednoho prodeje více než 10.</a:t>
            </a:r>
            <a:br>
              <a:rPr lang="en"/>
            </a:b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K úkolu 2 přidej informaci o kategoriích, ve kterých byla tato celková tržba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98" name="Google Shape;298;p44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- opakování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5"/>
          <p:cNvSpPr txBox="1"/>
          <p:nvPr>
            <p:ph idx="1" type="body"/>
          </p:nvPr>
        </p:nvSpPr>
        <p:spPr>
          <a:xfrm>
            <a:off x="453200" y="990941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Zobraz všechny jedinečné názvy produktů a seřaď je dle abecedy.</a:t>
            </a:r>
            <a:endParaRPr/>
          </a:p>
          <a:p>
            <a:pPr indent="4572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SELECT DISTICNT Product FROM product </a:t>
            </a:r>
            <a:br>
              <a:rPr lang="en" sz="1800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	ORDER BY Product ASC;</a:t>
            </a:r>
            <a:endParaRPr/>
          </a:p>
          <a:p>
            <a:pPr indent="-3302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Zobraz celkovou tržbu za produkty, kterých se prodalo v rámci jednoho prodeje více než 10.</a:t>
            </a:r>
            <a:endParaRPr/>
          </a:p>
          <a:p>
            <a:pPr indent="4572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SELECT SUM(Revenue) FROM sales WHERE units &gt;10;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04" name="Google Shape;304;p45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- opakování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6"/>
          <p:cNvSpPr txBox="1"/>
          <p:nvPr>
            <p:ph idx="1" type="body"/>
          </p:nvPr>
        </p:nvSpPr>
        <p:spPr>
          <a:xfrm>
            <a:off x="453200" y="990941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700"/>
              <a:t>3</a:t>
            </a:r>
            <a:r>
              <a:rPr lang="en"/>
              <a:t>. </a:t>
            </a:r>
            <a:r>
              <a:rPr lang="en"/>
              <a:t>K úkolu 2 přidej informaci o kategoriích, ve kterých byla tato celková tržba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  SELECT SUM (s.Revenue), p.category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FROM sales s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INNER JOIN product p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ON s.ProductId = p.ProductID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WHERE s.units &gt;10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latin typeface="Roboto Mono"/>
                <a:ea typeface="Roboto Mono"/>
                <a:cs typeface="Roboto Mono"/>
                <a:sym typeface="Roboto Mono"/>
              </a:rPr>
              <a:t>GROUP BY p.category;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10" name="Google Shape;310;p46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- opakování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9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Open Sans"/>
              <a:buChar char="•"/>
            </a:pPr>
            <a:r>
              <a:rPr b="1" lang="en" sz="1800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Opakování</a:t>
            </a:r>
            <a:endParaRPr b="1" sz="1800">
              <a:solidFill>
                <a:srgbClr val="2E2F8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1" marL="5715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3683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Open Sans"/>
              <a:buChar char="•"/>
            </a:pPr>
            <a:r>
              <a:rPr b="1" lang="en" sz="1800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Funkce</a:t>
            </a:r>
            <a:endParaRPr b="1" sz="1800">
              <a:solidFill>
                <a:srgbClr val="2E2F8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E2F8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Open Sans"/>
              <a:buChar char="•"/>
            </a:pPr>
            <a:r>
              <a:rPr b="1" lang="en" sz="1800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Create, Alter, Drop</a:t>
            </a:r>
            <a:endParaRPr b="1" sz="1800">
              <a:solidFill>
                <a:srgbClr val="2E2F8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3429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2E2F8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Open Sans"/>
              <a:buChar char="•"/>
            </a:pPr>
            <a:r>
              <a:rPr b="1" lang="en" sz="1800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Insert, Update, Delete</a:t>
            </a:r>
            <a:endParaRPr b="1" sz="1800">
              <a:solidFill>
                <a:srgbClr val="2E2F8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1" marL="5715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1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"/>
              <a:t>Bonusová témata</a:t>
            </a:r>
            <a:endParaRPr/>
          </a:p>
          <a:p>
            <a:pPr indent="-3683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Open Sans"/>
              <a:buChar char="•"/>
            </a:pPr>
            <a:r>
              <a:rPr b="1" lang="en" sz="1800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Vnořené pohledy, Views, Common table expressions</a:t>
            </a:r>
            <a:endParaRPr/>
          </a:p>
          <a:p>
            <a:pPr indent="0" lvl="1" marL="5715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-3683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Open Sans"/>
              <a:buChar char="•"/>
            </a:pPr>
            <a:r>
              <a:rPr b="1" lang="en" sz="1800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Union / Union all</a:t>
            </a:r>
            <a:endParaRPr b="1" sz="1800">
              <a:solidFill>
                <a:srgbClr val="2E2F8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1" marL="5715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5715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p29"/>
          <p:cNvSpPr txBox="1"/>
          <p:nvPr>
            <p:ph type="title"/>
          </p:nvPr>
        </p:nvSpPr>
        <p:spPr>
          <a:xfrm>
            <a:off x="331975" y="355300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AGENDA</a:t>
            </a:r>
            <a:endParaRPr>
              <a:solidFill>
                <a:srgbClr val="ED47A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7"/>
          <p:cNvSpPr txBox="1"/>
          <p:nvPr>
            <p:ph type="title"/>
          </p:nvPr>
        </p:nvSpPr>
        <p:spPr>
          <a:xfrm>
            <a:off x="376350" y="3793125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rPr lang="en"/>
              <a:t>Samostatná práce 1 - konec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8"/>
          <p:cNvSpPr txBox="1"/>
          <p:nvPr>
            <p:ph type="title"/>
          </p:nvPr>
        </p:nvSpPr>
        <p:spPr>
          <a:xfrm>
            <a:off x="311625" y="3615413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SQL</a:t>
            </a:r>
            <a:endParaRPr/>
          </a:p>
        </p:txBody>
      </p:sp>
      <p:sp>
        <p:nvSpPr>
          <p:cNvPr id="321" name="Google Shape;321;p48"/>
          <p:cNvSpPr txBox="1"/>
          <p:nvPr>
            <p:ph idx="1" type="subTitle"/>
          </p:nvPr>
        </p:nvSpPr>
        <p:spPr>
          <a:xfrm>
            <a:off x="295294" y="4095113"/>
            <a:ext cx="6179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"/>
              <a:t>Funkce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9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-32385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SUM</a:t>
            </a:r>
            <a:r>
              <a:rPr lang="en"/>
              <a:t> (sčítá hodnoty)</a:t>
            </a:r>
            <a:endParaRPr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COUNT</a:t>
            </a:r>
            <a:r>
              <a:rPr lang="en"/>
              <a:t> (vrací počet řádků)</a:t>
            </a:r>
            <a:endParaRPr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MIN</a:t>
            </a:r>
            <a:r>
              <a:rPr lang="en"/>
              <a:t> (vrací minimální hodnotu)</a:t>
            </a:r>
            <a:endParaRPr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MAX</a:t>
            </a:r>
            <a:r>
              <a:rPr lang="en"/>
              <a:t> (vrací maximální hodnotu)</a:t>
            </a:r>
            <a:endParaRPr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AVG</a:t>
            </a:r>
            <a:r>
              <a:rPr lang="en"/>
              <a:t> (vrací průměrnou hodnotu)</a:t>
            </a:r>
            <a:endParaRPr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ROUND</a:t>
            </a:r>
            <a:r>
              <a:rPr lang="en"/>
              <a:t> (zaokrouhluje sloupec, počet desetinných míst)</a:t>
            </a:r>
            <a:endParaRPr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ABS</a:t>
            </a:r>
            <a:r>
              <a:rPr lang="en"/>
              <a:t> (vrací absolutní hodnotu) </a:t>
            </a:r>
            <a:br>
              <a:rPr lang="en"/>
            </a:br>
            <a:r>
              <a:rPr lang="en"/>
              <a:t>	  (-5=&gt;5;  15=&gt;15; null=&gt;null; 0=&gt;0; 'ABC' =&gt;0)</a:t>
            </a:r>
            <a:endParaRPr sz="1500"/>
          </a:p>
        </p:txBody>
      </p:sp>
      <p:sp>
        <p:nvSpPr>
          <p:cNvPr id="327" name="Google Shape;327;p49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NUMERICKÉ FUNKCE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0"/>
          <p:cNvSpPr txBox="1"/>
          <p:nvPr>
            <p:ph type="title"/>
          </p:nvPr>
        </p:nvSpPr>
        <p:spPr>
          <a:xfrm>
            <a:off x="376350" y="3793125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rPr lang="en"/>
              <a:t>Samostatná práce 2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1"/>
          <p:cNvSpPr txBox="1"/>
          <p:nvPr>
            <p:ph idx="1" type="body"/>
          </p:nvPr>
        </p:nvSpPr>
        <p:spPr>
          <a:xfrm>
            <a:off x="453200" y="990941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/>
              <a:t>V úkolu 3 použijte všechny numerické funkce.</a:t>
            </a:r>
            <a:endParaRPr/>
          </a:p>
          <a:p>
            <a:pPr indent="45720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SUM, COUNT, MIN, MAX, AVG, ROUND, ABS</a:t>
            </a:r>
            <a:endParaRPr/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38" name="Google Shape;338;p51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- Numerické funkce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2"/>
          <p:cNvSpPr txBox="1"/>
          <p:nvPr>
            <p:ph idx="1" type="body"/>
          </p:nvPr>
        </p:nvSpPr>
        <p:spPr>
          <a:xfrm>
            <a:off x="453200" y="990951"/>
            <a:ext cx="8238300" cy="4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 V úkolu 3 ze samostatné práce 1-  použijte všechny numerické funkce.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SELECT 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SUM (s.Revenue), COUNT (s.Revenue), MIN (s.Revenue), MAX(s.Revenue),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AVG (s.Revenue), ROUND (s.Revenue,2), ABS (s.Revenue), 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p.category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FROM sales s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LEFT JOIN product p ON s.ProductId = p.ProductID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WHERE s.units &gt;10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GROUP BY p.category;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44" name="Google Shape;344;p52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- Numerické funkce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3"/>
          <p:cNvSpPr txBox="1"/>
          <p:nvPr>
            <p:ph type="title"/>
          </p:nvPr>
        </p:nvSpPr>
        <p:spPr>
          <a:xfrm>
            <a:off x="376350" y="3793125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rPr lang="en"/>
              <a:t>Samostatná práce 2 - konec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4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Funkce pro p</a:t>
            </a:r>
            <a:r>
              <a:rPr lang="en">
                <a:solidFill>
                  <a:schemeClr val="dk2"/>
                </a:solidFill>
              </a:rPr>
              <a:t>ráci s řetězci</a:t>
            </a:r>
            <a:endParaRPr>
              <a:solidFill>
                <a:schemeClr val="dk2"/>
              </a:solidFill>
            </a:endParaRPr>
          </a:p>
        </p:txBody>
      </p:sp>
      <p:graphicFrame>
        <p:nvGraphicFramePr>
          <p:cNvPr id="355" name="Google Shape;355;p54"/>
          <p:cNvGraphicFramePr/>
          <p:nvPr/>
        </p:nvGraphicFramePr>
        <p:xfrm>
          <a:off x="453199" y="104287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{B3E3B432-3345-4889-BF0D-B97A58C04ABC}</a:tableStyleId>
              </a:tblPr>
              <a:tblGrid>
                <a:gridCol w="1177275"/>
                <a:gridCol w="2024500"/>
                <a:gridCol w="5175525"/>
              </a:tblGrid>
              <a:tr h="331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Funkce</a:t>
                      </a:r>
                      <a:endParaRPr sz="1100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Syntaxe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Popis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</a:tr>
              <a:tr h="331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hlink"/>
                          </a:solidFill>
                        </a:rPr>
                        <a:t>||</a:t>
                      </a:r>
                      <a:r>
                        <a:rPr lang="en" sz="1100"/>
                        <a:t> (v MS CONCAT)</a:t>
                      </a:r>
                      <a:endParaRPr sz="1100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ř</a:t>
                      </a:r>
                      <a:r>
                        <a:rPr lang="en" sz="1100"/>
                        <a:t>etězec || řetězec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Spojení dvou či více řetězců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</a:tr>
              <a:tr h="331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 cap="none" strike="noStrike">
                          <a:solidFill>
                            <a:schemeClr val="hlink"/>
                          </a:solidFill>
                          <a:hlinkClick r:id="rId3"/>
                        </a:rPr>
                        <a:t>SUBSTR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substr(řetězec, začátek, délka)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Získá část řetězce, jež začíná na zadané pozici a má zadanou délku.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</a:tr>
              <a:tr h="3054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 cap="none" strike="noStrike">
                          <a:solidFill>
                            <a:schemeClr val="hlink"/>
                          </a:solidFill>
                          <a:hlinkClick r:id="rId4"/>
                        </a:rPr>
                        <a:t>TRIM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trim(řetězec, znak)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Vrátí kopii řetězce, ze kterého bylo odstraněn specifický charakter ze začátku a konce řetězce.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</a:tr>
              <a:tr h="331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 cap="none" strike="noStrike">
                          <a:solidFill>
                            <a:schemeClr val="hlink"/>
                          </a:solidFill>
                          <a:hlinkClick r:id="rId5"/>
                        </a:rPr>
                        <a:t>LTRIM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ltrim(řetězec,[znak])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Vrátí kopii řetězce, ze kterého bylo odstraněn specifický charakter ze začátku řetězce.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</a:tr>
              <a:tr h="331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 cap="none" strike="noStrike">
                          <a:solidFill>
                            <a:schemeClr val="hlink"/>
                          </a:solidFill>
                          <a:hlinkClick r:id="rId6"/>
                        </a:rPr>
                        <a:t>RTRIM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rtrim(řetězec,[znak])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Vrátí kopii řetězce, ze kterého bylo odstraněn specifický charakter z konce řetězce.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</a:tr>
              <a:tr h="331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 cap="none" strike="noStrike">
                          <a:solidFill>
                            <a:schemeClr val="hlink"/>
                          </a:solidFill>
                          <a:hlinkClick r:id="rId7"/>
                        </a:rPr>
                        <a:t>LENGTH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length(řetězec)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Vrátí počet znaků v řetězci.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</a:tr>
              <a:tr h="331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 cap="none" strike="noStrike">
                          <a:solidFill>
                            <a:schemeClr val="hlink"/>
                          </a:solidFill>
                          <a:hlinkClick r:id="rId8"/>
                        </a:rPr>
                        <a:t>REPLACE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replace(řetězec,pattern,replacement)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Vrátí kopii řetězce, kdy každý výskyt podřetězce je nahrazen jiným podřetězcem.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</a:tr>
              <a:tr h="331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 cap="none" strike="noStrike">
                          <a:solidFill>
                            <a:schemeClr val="hlink"/>
                          </a:solidFill>
                          <a:hlinkClick r:id="rId9"/>
                        </a:rPr>
                        <a:t>UPPER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upper(řetězec)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Vrátí kopii řetězce, kdy všechny jeho znaky jsou nyní velká písmena.</a:t>
                      </a:r>
                      <a:endParaRPr sz="1100"/>
                    </a:p>
                  </a:txBody>
                  <a:tcPr marT="17000" marB="17000" marR="34000" marL="34000"/>
                </a:tc>
              </a:tr>
              <a:tr h="3317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 cap="none" strike="noStrike">
                          <a:solidFill>
                            <a:schemeClr val="hlink"/>
                          </a:solidFill>
                          <a:hlinkClick r:id="rId10"/>
                        </a:rPr>
                        <a:t>LOWER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lower(řetězec)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Vrátí kopii řetězce, kdy všechny jeho znaky jsou nyní malá písmena.</a:t>
                      </a:r>
                      <a:endParaRPr sz="1100"/>
                    </a:p>
                  </a:txBody>
                  <a:tcPr marT="17000" marB="17000" marR="34000" marL="34000"/>
                </a:tc>
              </a:tr>
              <a:tr h="4312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 cap="none" strike="noStrike">
                          <a:solidFill>
                            <a:schemeClr val="hlink"/>
                          </a:solidFill>
                          <a:hlinkClick r:id="rId11"/>
                        </a:rPr>
                        <a:t>INSTR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instr(řetězec, podřetězec);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cap="none" strike="noStrike"/>
                        <a:t>Najde podřetězec v řetězci a vrátí číslo pozice, kde začíná jeho první výskyt.</a:t>
                      </a:r>
                      <a:endParaRPr sz="1100" u="none" cap="none" strike="noStrike"/>
                    </a:p>
                  </a:txBody>
                  <a:tcPr marT="17000" marB="17000" marR="34000" marL="34000"/>
                </a:tc>
              </a:tr>
            </a:tbl>
          </a:graphicData>
        </a:graphic>
      </p:graphicFrame>
      <p:sp>
        <p:nvSpPr>
          <p:cNvPr id="356" name="Google Shape;356;p54"/>
          <p:cNvSpPr txBox="1"/>
          <p:nvPr/>
        </p:nvSpPr>
        <p:spPr>
          <a:xfrm>
            <a:off x="392949" y="4881503"/>
            <a:ext cx="72606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8D8D8"/>
                </a:solidFill>
                <a:latin typeface="Calibri"/>
                <a:ea typeface="Calibri"/>
                <a:cs typeface="Calibri"/>
                <a:sym typeface="Calibri"/>
              </a:rPr>
              <a:t>/*SUBSTR, TRIM, LTRIM, RTRIM, LENGTH, REPLACE, UPPER, LOWER, INSTR*/</a:t>
            </a:r>
            <a:endParaRPr sz="1200">
              <a:solidFill>
                <a:srgbClr val="D8D8D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5"/>
          <p:cNvSpPr txBox="1"/>
          <p:nvPr>
            <p:ph type="title"/>
          </p:nvPr>
        </p:nvSpPr>
        <p:spPr>
          <a:xfrm>
            <a:off x="376350" y="3793125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rPr lang="en"/>
              <a:t>Samostatná práce 3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6"/>
          <p:cNvSpPr txBox="1"/>
          <p:nvPr>
            <p:ph idx="1" type="body"/>
          </p:nvPr>
        </p:nvSpPr>
        <p:spPr>
          <a:xfrm>
            <a:off x="452850" y="878001"/>
            <a:ext cx="8238300" cy="3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900"/>
              <a:t>V rámci jednoho</a:t>
            </a:r>
            <a:r>
              <a:rPr lang="en" sz="1900"/>
              <a:t> SELECT příkazu:</a:t>
            </a:r>
            <a:endParaRPr sz="1900"/>
          </a:p>
          <a:p>
            <a:pPr indent="-2984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•"/>
            </a:pPr>
            <a:r>
              <a:rPr lang="en" sz="1600"/>
              <a:t>z</a:t>
            </a:r>
            <a:r>
              <a:rPr lang="en" sz="1600"/>
              <a:t>obrazte první dva sloupce z tabulky Manufacturer v jednom sloupci a přejmenujte tento sloupec na sloupec1,</a:t>
            </a:r>
            <a:endParaRPr sz="1600"/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Char char="•"/>
            </a:pPr>
            <a:r>
              <a:rPr lang="en" sz="1600"/>
              <a:t>zobrazte sloupec manufacturer pouze s velkými písmeny a přejmenujte jako sloupec2,</a:t>
            </a:r>
            <a:endParaRPr sz="1600"/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Char char="•"/>
            </a:pPr>
            <a:r>
              <a:rPr lang="en" sz="1600"/>
              <a:t>zobrazte sloupec manufacturer a výrobce Abbas přejmenujte na czechitas, celý sloupec pak pojmenujte jako sloupec3.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/>
              <a:t>Bonusová část - pokud budete mít čas:</a:t>
            </a:r>
            <a:endParaRPr sz="1600"/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Char char="•"/>
            </a:pPr>
            <a:r>
              <a:rPr lang="en" sz="1600"/>
              <a:t>zjistěte délku ManufacturerID, sloupec pojmenujte jako sloupec4,</a:t>
            </a:r>
            <a:endParaRPr sz="1600"/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100"/>
              <a:buChar char="•"/>
            </a:pPr>
            <a:r>
              <a:rPr lang="en" sz="1600"/>
              <a:t>vypište sloupec manufacturer až od druhého písmene, sloupec pojmenujte jako sloupec5.</a:t>
            </a:r>
            <a:endParaRPr sz="190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67" name="Google Shape;367;p56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- Řetězcové funkce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>
            <p:ph type="title"/>
          </p:nvPr>
        </p:nvSpPr>
        <p:spPr>
          <a:xfrm>
            <a:off x="376350" y="3793125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rPr lang="en"/>
              <a:t>Spuštění </a:t>
            </a:r>
            <a:r>
              <a:rPr lang="en"/>
              <a:t>sqliteonline.com</a:t>
            </a:r>
            <a:r>
              <a:rPr lang="en"/>
              <a:t> a import dat</a:t>
            </a:r>
            <a:endParaRPr/>
          </a:p>
        </p:txBody>
      </p:sp>
      <p:sp>
        <p:nvSpPr>
          <p:cNvPr id="145" name="Google Shape;145;p30"/>
          <p:cNvSpPr txBox="1"/>
          <p:nvPr/>
        </p:nvSpPr>
        <p:spPr>
          <a:xfrm>
            <a:off x="376350" y="4548575"/>
            <a:ext cx="835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https://drive.google.com/file/d/13l5Mi45Vsg2m5udNmmaMMbj9G7JzWrLp/view?usp=sharing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7"/>
          <p:cNvSpPr txBox="1"/>
          <p:nvPr>
            <p:ph idx="1" type="body"/>
          </p:nvPr>
        </p:nvSpPr>
        <p:spPr>
          <a:xfrm>
            <a:off x="562900" y="1022391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Použití řetězcových funkcí v rámci jednoho SELECT příkazu</a:t>
            </a:r>
            <a:r>
              <a:rPr lang="en"/>
              <a:t>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SELECT 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manufacturerID||manufacturer as sloupec1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,UPPER (manufacturer) as sloupec2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,REPLACE (manufacturer, 'Abbas', 'czechitas') sloupec3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,LENGTH (manufacturerID) as sloupec4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,SUBSTR (manufacturer,2) as sloupec5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FROM manufacturer;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73" name="Google Shape;373;p57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- Řetězcové funkce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8"/>
          <p:cNvSpPr txBox="1"/>
          <p:nvPr>
            <p:ph type="title"/>
          </p:nvPr>
        </p:nvSpPr>
        <p:spPr>
          <a:xfrm>
            <a:off x="376350" y="3793125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rPr lang="en"/>
              <a:t>Samostatná práce 3 - konec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9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Datumové funkce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84" name="Google Shape;384;p59"/>
          <p:cNvSpPr txBox="1"/>
          <p:nvPr/>
        </p:nvSpPr>
        <p:spPr>
          <a:xfrm>
            <a:off x="453200" y="1009125"/>
            <a:ext cx="78609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Často jiné funkce pro datum v jednotlivých programech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SQLite: SELECT DATE(‘now’)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ORACLE: SELECT sysdate FROM dual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MS SQL: SELECT GETDATE()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0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Datumové funkce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90" name="Google Shape;390;p60"/>
          <p:cNvSpPr txBox="1"/>
          <p:nvPr/>
        </p:nvSpPr>
        <p:spPr>
          <a:xfrm>
            <a:off x="453200" y="1009125"/>
            <a:ext cx="7860900" cy="42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SELECT date('now'); -&gt; YYYY-MM-DD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SELECT datetime('now'); -&gt; YYYY-MM-DD HH:MM:SS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SELECT time('now‘); -&gt; HH:MM:SS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Užitečné funkce k určení času: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-"/>
            </a:pPr>
            <a:r>
              <a:rPr lang="en" sz="2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start of month; start of year; start of day; weekday N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Chceme-li zjistit druhé úterý v říjnu aktuální roku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-"/>
            </a:pPr>
            <a:r>
              <a:rPr lang="en" sz="21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SELECT date('now','start of year','+9 months','+7 days','weekday 2');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1"/>
          <p:cNvSpPr txBox="1"/>
          <p:nvPr>
            <p:ph type="title"/>
          </p:nvPr>
        </p:nvSpPr>
        <p:spPr>
          <a:xfrm>
            <a:off x="376350" y="3793125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rPr lang="en"/>
              <a:t>Samostatná práce 4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2"/>
          <p:cNvSpPr txBox="1"/>
          <p:nvPr>
            <p:ph idx="1" type="body"/>
          </p:nvPr>
        </p:nvSpPr>
        <p:spPr>
          <a:xfrm>
            <a:off x="453200" y="990951"/>
            <a:ext cx="8238300" cy="3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V rámci jednoho SELECT příkazu: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300"/>
              <a:buChar char="•"/>
            </a:pPr>
            <a:r>
              <a:rPr lang="en" sz="1800"/>
              <a:t>Zjistěte první pátek letošního června</a:t>
            </a:r>
            <a:endParaRPr sz="1800"/>
          </a:p>
          <a:p>
            <a:pPr indent="-3111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•"/>
            </a:pPr>
            <a:r>
              <a:rPr lang="en" sz="1800"/>
              <a:t>Vypište aktuální datum a čas</a:t>
            </a:r>
            <a:endParaRPr sz="1800"/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Pokud budete mít čas:</a:t>
            </a:r>
            <a:endParaRPr sz="1800"/>
          </a:p>
          <a:p>
            <a:pPr indent="-3111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•"/>
            </a:pPr>
            <a:r>
              <a:rPr lang="en" sz="1800"/>
              <a:t>Vypište zítřejší datum</a:t>
            </a:r>
            <a:endParaRPr sz="1800"/>
          </a:p>
          <a:p>
            <a:pPr indent="-3111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•"/>
            </a:pPr>
            <a:r>
              <a:rPr lang="en" sz="1800"/>
              <a:t>Vypište včerejší datum</a:t>
            </a:r>
            <a:endParaRPr sz="1800"/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300"/>
              <a:t>SQLite dokumentace - </a:t>
            </a:r>
            <a:r>
              <a:rPr lang="en" sz="1300" u="sng">
                <a:solidFill>
                  <a:schemeClr val="hlink"/>
                </a:solidFill>
                <a:hlinkClick r:id="rId3"/>
              </a:rPr>
              <a:t>https://www.sqlite.org/lang_datefunc.html</a:t>
            </a:r>
            <a:endParaRPr sz="1300"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401" name="Google Shape;401;p62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- Datumové funkce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3"/>
          <p:cNvSpPr txBox="1"/>
          <p:nvPr>
            <p:ph idx="1" type="body"/>
          </p:nvPr>
        </p:nvSpPr>
        <p:spPr>
          <a:xfrm>
            <a:off x="453200" y="990941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Použití datumových funkcí v rámci jednoho SELECT příkazu.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SELECT date ('now','start of year', '+5 months', 'weekday 5');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SELECT datetime ('now’);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SELECT datetime ('now', '+1 days’);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SELECT datetime ('now', ‘-1 days');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407" name="Google Shape;407;p63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- Datumové funkce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4"/>
          <p:cNvSpPr txBox="1"/>
          <p:nvPr>
            <p:ph type="title"/>
          </p:nvPr>
        </p:nvSpPr>
        <p:spPr>
          <a:xfrm>
            <a:off x="376350" y="3793125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rPr lang="en"/>
              <a:t>Samostatná práce 4 - konec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5"/>
          <p:cNvSpPr txBox="1"/>
          <p:nvPr>
            <p:ph idx="1" type="body"/>
          </p:nvPr>
        </p:nvSpPr>
        <p:spPr>
          <a:xfrm>
            <a:off x="339900" y="766800"/>
            <a:ext cx="8523900" cy="26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/>
              <a:t>Funkce, jež vrací výsledky v závislosti na hodnotě či podmínce (obdoba funkce KDYŽ v Excelu) - 2 varianty zápisu</a:t>
            </a:r>
            <a:endParaRPr/>
          </a:p>
          <a:p>
            <a:pPr indent="-2667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None/>
            </a:pPr>
            <a:r>
              <a:t/>
            </a:r>
            <a:endParaRPr sz="11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600">
                <a:solidFill>
                  <a:srgbClr val="2E2F86"/>
                </a:solidFill>
              </a:rPr>
              <a:t>CASE</a:t>
            </a:r>
            <a:r>
              <a:rPr lang="en" sz="1600"/>
              <a:t> </a:t>
            </a:r>
            <a:r>
              <a:rPr b="1" lang="en" sz="1600"/>
              <a:t>sloupec</a:t>
            </a:r>
            <a:endParaRPr sz="16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600"/>
              <a:t>	</a:t>
            </a:r>
            <a:r>
              <a:rPr lang="en" sz="1600">
                <a:solidFill>
                  <a:srgbClr val="2E2F86"/>
                </a:solidFill>
              </a:rPr>
              <a:t>WHEN</a:t>
            </a:r>
            <a:r>
              <a:rPr lang="en" sz="1600"/>
              <a:t> </a:t>
            </a:r>
            <a:r>
              <a:rPr b="1" lang="en" sz="1600"/>
              <a:t>hodnota1</a:t>
            </a:r>
            <a:r>
              <a:rPr lang="en" sz="1600"/>
              <a:t> </a:t>
            </a:r>
            <a:r>
              <a:rPr lang="en" sz="1600">
                <a:solidFill>
                  <a:srgbClr val="2E2F86"/>
                </a:solidFill>
              </a:rPr>
              <a:t>THEN</a:t>
            </a:r>
            <a:r>
              <a:rPr lang="en" sz="1600"/>
              <a:t> výsledek1	... </a:t>
            </a:r>
            <a:endParaRPr sz="16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600"/>
              <a:t>	[ </a:t>
            </a:r>
            <a:r>
              <a:rPr lang="en" sz="1600">
                <a:solidFill>
                  <a:srgbClr val="2E2F86"/>
                </a:solidFill>
              </a:rPr>
              <a:t>ELSE</a:t>
            </a:r>
            <a:r>
              <a:rPr lang="en" sz="1600"/>
              <a:t> výsledek_jinak] </a:t>
            </a:r>
            <a:endParaRPr sz="16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600">
                <a:solidFill>
                  <a:srgbClr val="2E2F86"/>
                </a:solidFill>
              </a:rPr>
              <a:t>END</a:t>
            </a:r>
            <a:endParaRPr b="1" sz="1600">
              <a:solidFill>
                <a:srgbClr val="2E2F86"/>
              </a:solidFill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b="1" lang="en" sz="900">
                <a:solidFill>
                  <a:srgbClr val="2E2F86"/>
                </a:solidFill>
              </a:rPr>
              <a:t>_______________________________________________</a:t>
            </a:r>
            <a:endParaRPr b="1" sz="900">
              <a:solidFill>
                <a:srgbClr val="2E2F86"/>
              </a:solidFill>
            </a:endParaRPr>
          </a:p>
          <a:p>
            <a:pPr indent="0" lvl="0" marL="889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1600">
                <a:solidFill>
                  <a:srgbClr val="2E2F86"/>
                </a:solidFill>
              </a:rPr>
              <a:t>CASE</a:t>
            </a:r>
            <a:r>
              <a:rPr lang="en" sz="1600"/>
              <a:t> </a:t>
            </a:r>
            <a:endParaRPr sz="1600"/>
          </a:p>
          <a:p>
            <a:pPr indent="0" lvl="0" marL="889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1600"/>
              <a:t>	</a:t>
            </a:r>
            <a:r>
              <a:rPr lang="en" sz="1600">
                <a:solidFill>
                  <a:srgbClr val="2E2F86"/>
                </a:solidFill>
              </a:rPr>
              <a:t>WHEN</a:t>
            </a:r>
            <a:r>
              <a:rPr lang="en" sz="1600"/>
              <a:t> </a:t>
            </a:r>
            <a:r>
              <a:rPr b="1" lang="en" sz="1600"/>
              <a:t>podmínka Ano/Ne</a:t>
            </a:r>
            <a:r>
              <a:rPr lang="en" sz="1600"/>
              <a:t> </a:t>
            </a:r>
            <a:r>
              <a:rPr lang="en" sz="1600">
                <a:solidFill>
                  <a:srgbClr val="2E2F86"/>
                </a:solidFill>
              </a:rPr>
              <a:t>THEN</a:t>
            </a:r>
            <a:r>
              <a:rPr lang="en" sz="1600"/>
              <a:t> výsledek1	... </a:t>
            </a:r>
            <a:endParaRPr sz="1600"/>
          </a:p>
          <a:p>
            <a:pPr indent="0" lvl="0" marL="889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1600"/>
              <a:t>	[ </a:t>
            </a:r>
            <a:r>
              <a:rPr lang="en" sz="1600">
                <a:solidFill>
                  <a:srgbClr val="2E2F86"/>
                </a:solidFill>
              </a:rPr>
              <a:t>ELSE</a:t>
            </a:r>
            <a:r>
              <a:rPr lang="en" sz="1600"/>
              <a:t> výsledek_jinak] </a:t>
            </a:r>
            <a:endParaRPr sz="1600"/>
          </a:p>
          <a:p>
            <a:pPr indent="0" lvl="0" marL="889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1600">
                <a:solidFill>
                  <a:srgbClr val="2E2F86"/>
                </a:solidFill>
              </a:rPr>
              <a:t>END</a:t>
            </a:r>
            <a:endParaRPr b="1" sz="1600">
              <a:solidFill>
                <a:srgbClr val="2E2F86"/>
              </a:solidFill>
            </a:endParaRPr>
          </a:p>
        </p:txBody>
      </p:sp>
      <p:sp>
        <p:nvSpPr>
          <p:cNvPr id="418" name="Google Shape;418;p65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CASE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6"/>
          <p:cNvSpPr txBox="1"/>
          <p:nvPr>
            <p:ph idx="1" type="body"/>
          </p:nvPr>
        </p:nvSpPr>
        <p:spPr>
          <a:xfrm>
            <a:off x="339900" y="766800"/>
            <a:ext cx="8523900" cy="26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429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/>
              <a:t>Vytvořit nový sloupec pro roční období - oběma způsoby.</a:t>
            </a:r>
            <a:endParaRPr b="1" sz="1600">
              <a:solidFill>
                <a:srgbClr val="2E2F86"/>
              </a:solidFill>
            </a:endParaRPr>
          </a:p>
        </p:txBody>
      </p:sp>
      <p:sp>
        <p:nvSpPr>
          <p:cNvPr id="424" name="Google Shape;424;p66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CASE - příklad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1"/>
          <p:cNvSpPr txBox="1"/>
          <p:nvPr>
            <p:ph type="title"/>
          </p:nvPr>
        </p:nvSpPr>
        <p:spPr>
          <a:xfrm>
            <a:off x="311625" y="3615413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SQL</a:t>
            </a:r>
            <a:endParaRPr/>
          </a:p>
        </p:txBody>
      </p:sp>
      <p:sp>
        <p:nvSpPr>
          <p:cNvPr id="151" name="Google Shape;151;p31"/>
          <p:cNvSpPr txBox="1"/>
          <p:nvPr>
            <p:ph idx="1" type="subTitle"/>
          </p:nvPr>
        </p:nvSpPr>
        <p:spPr>
          <a:xfrm>
            <a:off x="295294" y="4095113"/>
            <a:ext cx="6179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"/>
              <a:t>Opakování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7"/>
          <p:cNvSpPr txBox="1"/>
          <p:nvPr>
            <p:ph idx="1" type="body"/>
          </p:nvPr>
        </p:nvSpPr>
        <p:spPr>
          <a:xfrm>
            <a:off x="339900" y="804200"/>
            <a:ext cx="6889500" cy="49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800"/>
              <a:t>Zobrazte číslo a název měsíce, vytvořte nový sloupec s ročním obdobím.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1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36830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monthNo,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36830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monthName,</a:t>
            </a:r>
            <a:endParaRPr sz="1900"/>
          </a:p>
          <a:p>
            <a:pPr indent="0" lvl="0" marL="5461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CASE monthNo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WHEN 12 THEN 'Zima‘ 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WHEN 1 THEN 'Zima' WHEN 2 THEN 'Zima'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WHEN 3 THEN 'Jaro‘ WHEN 4 THEN 'Jaro' WHEN 5 THEN 'Jaro'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WHEN 6 THEN 'Léto‘ WHEN 7 THEN 'Léto' WHEN 8 THEN 'Léto'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WHEN 9 THEN 'Podzim‘ WHEN 10 THEN 'Podzim' WHEN 11 THEN 'Podzim'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END AS rocni_obdobi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FROM date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2E2F8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0" name="Google Shape;430;p67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CASE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8"/>
          <p:cNvSpPr txBox="1"/>
          <p:nvPr>
            <p:ph idx="1" type="body"/>
          </p:nvPr>
        </p:nvSpPr>
        <p:spPr>
          <a:xfrm>
            <a:off x="339900" y="766800"/>
            <a:ext cx="6178800" cy="41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800"/>
              <a:t>Zobrazte číslo a název měsíce, vytvořte nový sloupec s ročním obdobím (pomocí podmínky).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1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monthNo,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monthName,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CASE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  WHEN monthNo IN (1, 2, 12) THEN 'Zima'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  WHEN monthNo IN (3, 4, 5) THEN 'Jaro'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  WHEN monthNo IN (6, 7, 8) THEN 'Léto'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	  WHEN monthNo IN (9, 10, 11) THEN 'Podzim‘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END AS rocni_obdobi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FROM date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2E2F8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6" name="Google Shape;436;p68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CASE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9"/>
          <p:cNvSpPr txBox="1"/>
          <p:nvPr>
            <p:ph type="title"/>
          </p:nvPr>
        </p:nvSpPr>
        <p:spPr>
          <a:xfrm>
            <a:off x="376350" y="3793125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rPr lang="en"/>
              <a:t>Samostatná práce 5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70"/>
          <p:cNvSpPr txBox="1"/>
          <p:nvPr>
            <p:ph idx="1" type="body"/>
          </p:nvPr>
        </p:nvSpPr>
        <p:spPr>
          <a:xfrm>
            <a:off x="453200" y="990941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300"/>
              <a:buChar char="•"/>
            </a:pPr>
            <a:r>
              <a:rPr lang="en"/>
              <a:t>Využijte dříve vytvořený příkaz:</a:t>
            </a:r>
            <a:endParaRPr/>
          </a:p>
          <a:p>
            <a:pPr indent="0" lvl="0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SELECT SUM (s.Revenue), p.category FROM sales s </a:t>
            </a:r>
            <a:br>
              <a:rPr lang="en"/>
            </a:br>
            <a:r>
              <a:rPr lang="en"/>
              <a:t>LEFT JOIN product p ON s.ProductId = p.ProductID </a:t>
            </a:r>
            <a:br>
              <a:rPr lang="en"/>
            </a:br>
            <a:r>
              <a:rPr lang="en"/>
              <a:t>WHERE s.units &gt;10  GROUP BY p.category;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•"/>
            </a:pPr>
            <a:r>
              <a:rPr lang="en"/>
              <a:t>Nyní chceme  sloupec s celkovou tržbou rozdělit na 2 sloupce a to tak, že v jednom sloupci bude celková tržba za produkty, kterých se v rámci jednoho prodeje prodalo méně jak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20</a:t>
            </a:r>
            <a:r>
              <a:rPr lang="en"/>
              <a:t> kusů a ve druhém sloupci bude celková tržba za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zbytek</a:t>
            </a:r>
            <a:r>
              <a:rPr lang="en"/>
              <a:t> těchto prodejů. Použijeme k tomu funkci Case.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447" name="Google Shape;447;p70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- CASE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71"/>
          <p:cNvSpPr txBox="1"/>
          <p:nvPr>
            <p:ph idx="1" type="body"/>
          </p:nvPr>
        </p:nvSpPr>
        <p:spPr>
          <a:xfrm>
            <a:off x="453200" y="990951"/>
            <a:ext cx="8238300" cy="3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Vytvořte nové sloupce dle počtu prodaných kusů.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SELECT p.category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,SUM(CASE WHEN s.units&lt;20 THEN s.Revenue END) Less20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,SUM(CASE WHEN s.units&gt;20 THEN s.Revenue END) More20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FROM sales s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LEFT JOIN product p ON s.ProductId = p.ProductID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WHERE s.units &gt;10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GROUP BY p.category;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53" name="Google Shape;453;p71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- CASE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2"/>
          <p:cNvSpPr txBox="1"/>
          <p:nvPr>
            <p:ph type="title"/>
          </p:nvPr>
        </p:nvSpPr>
        <p:spPr>
          <a:xfrm>
            <a:off x="376350" y="3793125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</a:pPr>
            <a:r>
              <a:rPr lang="en"/>
              <a:t>Samostatná práce 5 - konec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3"/>
          <p:cNvSpPr txBox="1"/>
          <p:nvPr>
            <p:ph type="title"/>
          </p:nvPr>
        </p:nvSpPr>
        <p:spPr>
          <a:xfrm>
            <a:off x="311625" y="3615413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SQL</a:t>
            </a:r>
            <a:endParaRPr/>
          </a:p>
        </p:txBody>
      </p:sp>
      <p:sp>
        <p:nvSpPr>
          <p:cNvPr id="464" name="Google Shape;464;p73"/>
          <p:cNvSpPr txBox="1"/>
          <p:nvPr>
            <p:ph idx="1" type="subTitle"/>
          </p:nvPr>
        </p:nvSpPr>
        <p:spPr>
          <a:xfrm>
            <a:off x="295294" y="4095113"/>
            <a:ext cx="6179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"/>
              <a:t>Create, alter and drop tables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4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Vytvoření tabulky pomocí definice sloupců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rPr lang="en" sz="1800">
                <a:solidFill>
                  <a:srgbClr val="2E2F86"/>
                </a:solidFill>
              </a:rPr>
              <a:t>CREATE TABLE </a:t>
            </a:r>
            <a:r>
              <a:rPr lang="en" sz="1800">
                <a:solidFill>
                  <a:schemeClr val="dk1"/>
                </a:solidFill>
              </a:rPr>
              <a:t>jmeno_tabulky </a:t>
            </a:r>
            <a:endParaRPr sz="1800">
              <a:solidFill>
                <a:schemeClr val="dk1"/>
              </a:solidFill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800"/>
              <a:t>	</a:t>
            </a:r>
            <a:r>
              <a:rPr lang="en" sz="1800">
                <a:solidFill>
                  <a:srgbClr val="2E2F86"/>
                </a:solidFill>
              </a:rPr>
              <a:t>(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800">
                <a:solidFill>
                  <a:srgbClr val="2E2F86"/>
                </a:solidFill>
              </a:rPr>
              <a:t>	 </a:t>
            </a:r>
            <a:r>
              <a:rPr lang="en" sz="1800">
                <a:solidFill>
                  <a:schemeClr val="dk1"/>
                </a:solidFill>
              </a:rPr>
              <a:t>jmeno_sloupce1	datový_typ1 [PRIMARY_KEY],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800">
                <a:solidFill>
                  <a:schemeClr val="dk1"/>
                </a:solidFill>
              </a:rPr>
              <a:t>	 jmeno_sloupce2 datový_typ2,…. </a:t>
            </a:r>
            <a:br>
              <a:rPr lang="en" sz="1800">
                <a:solidFill>
                  <a:schemeClr val="dk1"/>
                </a:solidFill>
              </a:rPr>
            </a:br>
            <a:r>
              <a:rPr lang="en" sz="1800">
                <a:solidFill>
                  <a:schemeClr val="dk1"/>
                </a:solidFill>
              </a:rPr>
              <a:t>	</a:t>
            </a:r>
            <a:r>
              <a:rPr lang="en" sz="1800">
                <a:solidFill>
                  <a:srgbClr val="2E2F86"/>
                </a:solidFill>
              </a:rPr>
              <a:t>);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800"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Vytvoření tabulky pomocí dotazu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800">
                <a:solidFill>
                  <a:srgbClr val="2E2F86"/>
                </a:solidFill>
              </a:rPr>
              <a:t>CREATE TABLE </a:t>
            </a:r>
            <a:r>
              <a:rPr lang="en" sz="1800"/>
              <a:t>jmeno_tabulky </a:t>
            </a:r>
            <a:r>
              <a:rPr lang="en" sz="1800">
                <a:solidFill>
                  <a:srgbClr val="2E2F86"/>
                </a:solidFill>
              </a:rPr>
              <a:t>AS</a:t>
            </a:r>
            <a:r>
              <a:rPr lang="en" sz="1800"/>
              <a:t> SELECT…;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500">
              <a:solidFill>
                <a:srgbClr val="2E2F86"/>
              </a:solidFill>
            </a:endParaRPr>
          </a:p>
        </p:txBody>
      </p:sp>
      <p:sp>
        <p:nvSpPr>
          <p:cNvPr id="470" name="Google Shape;470;p74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CREATE TABLE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75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VARCHAR (size)-textový řetězec o zadané velikosti (maximum 255 znaků)</a:t>
            </a:r>
            <a:endParaRPr sz="15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TEXT(size) - delší než VARCHAR</a:t>
            </a:r>
            <a:endParaRPr sz="15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CHAR(size) - pevný počet znaků (maximum 255 znaků)</a:t>
            </a:r>
            <a:endParaRPr sz="15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INT(size)/INTEGER(size) - celé číslo</a:t>
            </a:r>
            <a:endParaRPr sz="15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SMALLINT- číslo</a:t>
            </a:r>
            <a:endParaRPr sz="15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FLOAT/DECIMAL - umožňuje zadat reálné číslo</a:t>
            </a:r>
            <a:endParaRPr sz="15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DATE - datum ve formátu YYYY-MM-DD</a:t>
            </a:r>
            <a:endParaRPr sz="15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DATETIME - datum a čas ve formátu YYYY-MM-DD hh:mm:ss</a:t>
            </a:r>
            <a:endParaRPr sz="15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500"/>
              <a:t>[TIME-čas ve formátu hh:mm:ss]</a:t>
            </a:r>
            <a:endParaRPr sz="1500"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500">
              <a:solidFill>
                <a:srgbClr val="2E2F86"/>
              </a:solidFill>
            </a:endParaRPr>
          </a:p>
        </p:txBody>
      </p:sp>
      <p:sp>
        <p:nvSpPr>
          <p:cNvPr id="476" name="Google Shape;476;p75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DATOVÉ TYPY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76"/>
          <p:cNvSpPr txBox="1"/>
          <p:nvPr>
            <p:ph idx="1" type="body"/>
          </p:nvPr>
        </p:nvSpPr>
        <p:spPr>
          <a:xfrm>
            <a:off x="6867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/>
              <a:t>Přejmenování tabulky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rgbClr val="2E2F86"/>
                </a:solidFill>
              </a:rPr>
              <a:t>ALTER TABLE </a:t>
            </a:r>
            <a:r>
              <a:rPr lang="en">
                <a:solidFill>
                  <a:schemeClr val="dk1"/>
                </a:solidFill>
              </a:rPr>
              <a:t>existující_tabulka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    </a:t>
            </a:r>
            <a:r>
              <a:rPr lang="en">
                <a:solidFill>
                  <a:srgbClr val="2E2F86"/>
                </a:solidFill>
              </a:rPr>
              <a:t>RENAME TO </a:t>
            </a:r>
            <a:r>
              <a:rPr lang="en">
                <a:solidFill>
                  <a:schemeClr val="dk1"/>
                </a:solidFill>
              </a:rPr>
              <a:t>nová tabulka</a:t>
            </a:r>
            <a:r>
              <a:rPr lang="en">
                <a:solidFill>
                  <a:srgbClr val="2E2F86"/>
                </a:solidFill>
              </a:rPr>
              <a:t>;</a:t>
            </a:r>
            <a:endParaRPr>
              <a:solidFill>
                <a:srgbClr val="2E2F86"/>
              </a:solidFill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2E2F86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>
                <a:solidFill>
                  <a:schemeClr val="dk1"/>
                </a:solidFill>
              </a:rPr>
              <a:t>Přidání nového sloupce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rgbClr val="2E2F86"/>
                </a:solidFill>
              </a:rPr>
              <a:t>ALTER TABLE </a:t>
            </a:r>
            <a:r>
              <a:rPr lang="en">
                <a:solidFill>
                  <a:schemeClr val="dk1"/>
                </a:solidFill>
              </a:rPr>
              <a:t>jméno_tabulky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    </a:t>
            </a:r>
            <a:r>
              <a:rPr lang="en">
                <a:solidFill>
                  <a:srgbClr val="2E2F86"/>
                </a:solidFill>
              </a:rPr>
              <a:t>ADD COLUMN </a:t>
            </a:r>
            <a:r>
              <a:rPr lang="en">
                <a:solidFill>
                  <a:schemeClr val="dk1"/>
                </a:solidFill>
              </a:rPr>
              <a:t>nový_sloupec datový_typ</a:t>
            </a:r>
            <a:r>
              <a:rPr lang="en">
                <a:solidFill>
                  <a:srgbClr val="2E2F86"/>
                </a:solidFill>
              </a:rPr>
              <a:t>;</a:t>
            </a:r>
            <a:endParaRPr>
              <a:solidFill>
                <a:srgbClr val="2E2F86"/>
              </a:solidFill>
            </a:endParaRPr>
          </a:p>
        </p:txBody>
      </p:sp>
      <p:sp>
        <p:nvSpPr>
          <p:cNvPr id="482" name="Google Shape;482;p76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ALTER TABLE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type="title"/>
          </p:nvPr>
        </p:nvSpPr>
        <p:spPr>
          <a:xfrm>
            <a:off x="364075" y="32091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SQL</a:t>
            </a:r>
            <a:endParaRPr>
              <a:solidFill>
                <a:srgbClr val="2E2F86"/>
              </a:solidFill>
            </a:endParaRPr>
          </a:p>
        </p:txBody>
      </p:sp>
      <p:grpSp>
        <p:nvGrpSpPr>
          <p:cNvPr id="157" name="Google Shape;157;p32"/>
          <p:cNvGrpSpPr/>
          <p:nvPr/>
        </p:nvGrpSpPr>
        <p:grpSpPr>
          <a:xfrm>
            <a:off x="169604" y="1037680"/>
            <a:ext cx="8125543" cy="3823447"/>
            <a:chOff x="75183" y="2056"/>
            <a:chExt cx="10834057" cy="5097930"/>
          </a:xfrm>
        </p:grpSpPr>
        <p:sp>
          <p:nvSpPr>
            <p:cNvPr id="158" name="Google Shape;158;p32"/>
            <p:cNvSpPr/>
            <p:nvPr/>
          </p:nvSpPr>
          <p:spPr>
            <a:xfrm>
              <a:off x="8443328" y="1525132"/>
              <a:ext cx="411000" cy="14727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59" name="Google Shape;159;p32"/>
            <p:cNvSpPr/>
            <p:nvPr/>
          </p:nvSpPr>
          <p:spPr>
            <a:xfrm>
              <a:off x="8443328" y="1525132"/>
              <a:ext cx="411000" cy="5790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60" name="Google Shape;160;p32"/>
            <p:cNvSpPr/>
            <p:nvPr/>
          </p:nvSpPr>
          <p:spPr>
            <a:xfrm>
              <a:off x="5492200" y="631426"/>
              <a:ext cx="4047000" cy="2643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0000"/>
                  </a:lnTo>
                  <a:lnTo>
                    <a:pt x="120000" y="6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61" name="Google Shape;161;p32"/>
            <p:cNvSpPr/>
            <p:nvPr/>
          </p:nvSpPr>
          <p:spPr>
            <a:xfrm>
              <a:off x="5710789" y="1525132"/>
              <a:ext cx="365700" cy="14727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62" name="Google Shape;162;p32"/>
            <p:cNvSpPr/>
            <p:nvPr/>
          </p:nvSpPr>
          <p:spPr>
            <a:xfrm>
              <a:off x="5710789" y="1525132"/>
              <a:ext cx="365700" cy="5790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63" name="Google Shape;163;p32"/>
            <p:cNvSpPr/>
            <p:nvPr/>
          </p:nvSpPr>
          <p:spPr>
            <a:xfrm>
              <a:off x="5492200" y="631426"/>
              <a:ext cx="1193700" cy="2643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0000"/>
                  </a:lnTo>
                  <a:lnTo>
                    <a:pt x="120000" y="6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64" name="Google Shape;164;p32"/>
            <p:cNvSpPr/>
            <p:nvPr/>
          </p:nvSpPr>
          <p:spPr>
            <a:xfrm>
              <a:off x="2918758" y="1525132"/>
              <a:ext cx="380700" cy="32601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65" name="Google Shape;165;p32"/>
            <p:cNvSpPr/>
            <p:nvPr/>
          </p:nvSpPr>
          <p:spPr>
            <a:xfrm>
              <a:off x="2918758" y="1525132"/>
              <a:ext cx="380700" cy="23664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66" name="Google Shape;166;p32"/>
            <p:cNvSpPr/>
            <p:nvPr/>
          </p:nvSpPr>
          <p:spPr>
            <a:xfrm>
              <a:off x="2918758" y="1525132"/>
              <a:ext cx="380700" cy="14727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67" name="Google Shape;167;p32"/>
            <p:cNvSpPr/>
            <p:nvPr/>
          </p:nvSpPr>
          <p:spPr>
            <a:xfrm>
              <a:off x="2918758" y="1525132"/>
              <a:ext cx="380700" cy="5790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68" name="Google Shape;168;p32"/>
            <p:cNvSpPr/>
            <p:nvPr/>
          </p:nvSpPr>
          <p:spPr>
            <a:xfrm>
              <a:off x="3933822" y="631426"/>
              <a:ext cx="1558500" cy="2643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0000"/>
                  </a:lnTo>
                  <a:lnTo>
                    <a:pt x="0" y="60000"/>
                  </a:lnTo>
                  <a:lnTo>
                    <a:pt x="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69" name="Google Shape;169;p32"/>
            <p:cNvSpPr/>
            <p:nvPr/>
          </p:nvSpPr>
          <p:spPr>
            <a:xfrm>
              <a:off x="307730" y="1525132"/>
              <a:ext cx="348900" cy="23664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70" name="Google Shape;170;p32"/>
            <p:cNvSpPr/>
            <p:nvPr/>
          </p:nvSpPr>
          <p:spPr>
            <a:xfrm>
              <a:off x="307730" y="1525132"/>
              <a:ext cx="348900" cy="14727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71" name="Google Shape;171;p32"/>
            <p:cNvSpPr/>
            <p:nvPr/>
          </p:nvSpPr>
          <p:spPr>
            <a:xfrm>
              <a:off x="307730" y="1525132"/>
              <a:ext cx="348900" cy="5790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12700">
              <a:solidFill>
                <a:srgbClr val="3A66B1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72" name="Google Shape;172;p32"/>
            <p:cNvSpPr/>
            <p:nvPr/>
          </p:nvSpPr>
          <p:spPr>
            <a:xfrm>
              <a:off x="1237920" y="631426"/>
              <a:ext cx="4254300" cy="264300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0000"/>
                  </a:lnTo>
                  <a:lnTo>
                    <a:pt x="0" y="60000"/>
                  </a:lnTo>
                  <a:lnTo>
                    <a:pt x="0" y="120000"/>
                  </a:lnTo>
                </a:path>
              </a:pathLst>
            </a:custGeom>
            <a:noFill/>
            <a:ln cap="flat" cmpd="sng" w="12700">
              <a:solidFill>
                <a:srgbClr val="345A99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73" name="Google Shape;173;p32"/>
            <p:cNvSpPr/>
            <p:nvPr/>
          </p:nvSpPr>
          <p:spPr>
            <a:xfrm>
              <a:off x="4862829" y="2056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32"/>
            <p:cNvSpPr txBox="1"/>
            <p:nvPr/>
          </p:nvSpPr>
          <p:spPr>
            <a:xfrm>
              <a:off x="4862829" y="2056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000" lIns="10000" spcFirstLastPara="1" rIns="10000" wrap="square" tIns="10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0" i="0" lang="en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SQL příkazy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32"/>
            <p:cNvSpPr/>
            <p:nvPr/>
          </p:nvSpPr>
          <p:spPr>
            <a:xfrm>
              <a:off x="75183" y="895762"/>
              <a:ext cx="23256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2"/>
            <p:cNvSpPr txBox="1"/>
            <p:nvPr/>
          </p:nvSpPr>
          <p:spPr>
            <a:xfrm>
              <a:off x="75183" y="895762"/>
              <a:ext cx="23256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příkazy pro definici dat (DDL)</a:t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32"/>
            <p:cNvSpPr/>
            <p:nvPr/>
          </p:nvSpPr>
          <p:spPr>
            <a:xfrm>
              <a:off x="656551" y="1789468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2"/>
            <p:cNvSpPr txBox="1"/>
            <p:nvPr/>
          </p:nvSpPr>
          <p:spPr>
            <a:xfrm>
              <a:off x="656551" y="1789468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CREATE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2"/>
            <p:cNvSpPr/>
            <p:nvPr/>
          </p:nvSpPr>
          <p:spPr>
            <a:xfrm>
              <a:off x="656551" y="2683174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32"/>
            <p:cNvSpPr txBox="1"/>
            <p:nvPr/>
          </p:nvSpPr>
          <p:spPr>
            <a:xfrm>
              <a:off x="656551" y="2683174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ALTER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32"/>
            <p:cNvSpPr/>
            <p:nvPr/>
          </p:nvSpPr>
          <p:spPr>
            <a:xfrm>
              <a:off x="656551" y="3576880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32"/>
            <p:cNvSpPr txBox="1"/>
            <p:nvPr/>
          </p:nvSpPr>
          <p:spPr>
            <a:xfrm>
              <a:off x="656551" y="3576880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DROP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32"/>
            <p:cNvSpPr/>
            <p:nvPr/>
          </p:nvSpPr>
          <p:spPr>
            <a:xfrm>
              <a:off x="2664992" y="895762"/>
              <a:ext cx="25377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32"/>
            <p:cNvSpPr txBox="1"/>
            <p:nvPr/>
          </p:nvSpPr>
          <p:spPr>
            <a:xfrm>
              <a:off x="2664992" y="895762"/>
              <a:ext cx="25377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příkazy</a:t>
              </a:r>
              <a:r>
                <a:rPr b="0" i="0" lang="en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pro manipulaci s daty (DML)</a:t>
              </a:r>
              <a:endPara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2"/>
            <p:cNvSpPr/>
            <p:nvPr/>
          </p:nvSpPr>
          <p:spPr>
            <a:xfrm>
              <a:off x="3299407" y="1789468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32"/>
            <p:cNvSpPr txBox="1"/>
            <p:nvPr/>
          </p:nvSpPr>
          <p:spPr>
            <a:xfrm>
              <a:off x="3299407" y="1789468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SELECT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32"/>
            <p:cNvSpPr/>
            <p:nvPr/>
          </p:nvSpPr>
          <p:spPr>
            <a:xfrm>
              <a:off x="3299407" y="2683174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2"/>
            <p:cNvSpPr txBox="1"/>
            <p:nvPr/>
          </p:nvSpPr>
          <p:spPr>
            <a:xfrm>
              <a:off x="3299407" y="2683174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0" i="0" lang="en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INSERT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3299407" y="3576880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2"/>
            <p:cNvSpPr txBox="1"/>
            <p:nvPr/>
          </p:nvSpPr>
          <p:spPr>
            <a:xfrm>
              <a:off x="3299407" y="3576880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0" i="0" lang="en" sz="15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UPDATE</a:t>
              </a:r>
              <a:endPara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3299407" y="4470586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32"/>
            <p:cNvSpPr txBox="1"/>
            <p:nvPr/>
          </p:nvSpPr>
          <p:spPr>
            <a:xfrm>
              <a:off x="3299407" y="4470586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DELETE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5466987" y="895762"/>
              <a:ext cx="24381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32"/>
            <p:cNvSpPr txBox="1"/>
            <p:nvPr/>
          </p:nvSpPr>
          <p:spPr>
            <a:xfrm>
              <a:off x="5466987" y="895762"/>
              <a:ext cx="24381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příkazy</a:t>
              </a:r>
              <a:r>
                <a:rPr b="0" i="0" lang="en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pro řízení transakcí (TCC)</a:t>
              </a:r>
              <a:endPara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6076491" y="1789468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32"/>
            <p:cNvSpPr txBox="1"/>
            <p:nvPr/>
          </p:nvSpPr>
          <p:spPr>
            <a:xfrm>
              <a:off x="6076491" y="1789468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0" i="0" lang="en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COMMIT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6076491" y="2683174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2"/>
            <p:cNvSpPr txBox="1"/>
            <p:nvPr/>
          </p:nvSpPr>
          <p:spPr>
            <a:xfrm>
              <a:off x="6076491" y="2683174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ROLLBACK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8169340" y="895762"/>
              <a:ext cx="27399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2"/>
            <p:cNvSpPr txBox="1"/>
            <p:nvPr/>
          </p:nvSpPr>
          <p:spPr>
            <a:xfrm>
              <a:off x="8169340" y="895762"/>
              <a:ext cx="27399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0" i="0" lang="en" sz="16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řízení přístupu k datům (DCL)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8854309" y="1789468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2"/>
            <p:cNvSpPr txBox="1"/>
            <p:nvPr/>
          </p:nvSpPr>
          <p:spPr>
            <a:xfrm>
              <a:off x="8854309" y="1789468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GRANT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854309" y="2683174"/>
              <a:ext cx="1258800" cy="629400"/>
            </a:xfrm>
            <a:prstGeom prst="rect">
              <a:avLst/>
            </a:prstGeom>
            <a:solidFill>
              <a:srgbClr val="2E2F86"/>
            </a:solidFill>
            <a:ln cap="flat" cmpd="sng" w="12700">
              <a:solidFill>
                <a:srgbClr val="2E2F8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32"/>
            <p:cNvSpPr txBox="1"/>
            <p:nvPr/>
          </p:nvSpPr>
          <p:spPr>
            <a:xfrm>
              <a:off x="8854309" y="2683174"/>
              <a:ext cx="1258800" cy="6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050" lIns="9050" spcFirstLastPara="1" rIns="9050" wrap="square" tIns="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Calibri"/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REVOKE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7"/>
          <p:cNvSpPr txBox="1"/>
          <p:nvPr>
            <p:ph idx="1" type="body"/>
          </p:nvPr>
        </p:nvSpPr>
        <p:spPr>
          <a:xfrm>
            <a:off x="721380" y="834450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/>
              <a:t>Smazání tabulky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rgbClr val="2E2F86"/>
                </a:solidFill>
              </a:rPr>
              <a:t>       DROP TABLE </a:t>
            </a:r>
            <a:r>
              <a:rPr lang="en">
                <a:solidFill>
                  <a:schemeClr val="dk1"/>
                </a:solidFill>
              </a:rPr>
              <a:t>jméno_tabulky</a:t>
            </a:r>
            <a:r>
              <a:rPr lang="en">
                <a:solidFill>
                  <a:srgbClr val="2E2F86"/>
                </a:solidFill>
              </a:rPr>
              <a:t>;</a:t>
            </a:r>
            <a:endParaRPr>
              <a:solidFill>
                <a:srgbClr val="2E2F86"/>
              </a:solidFill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2E2F86"/>
              </a:solidFill>
            </a:endParaRPr>
          </a:p>
          <a:p>
            <a:pPr indent="0" lvl="1" marL="5461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2E2F86"/>
              </a:solidFill>
            </a:endParaRPr>
          </a:p>
        </p:txBody>
      </p:sp>
      <p:sp>
        <p:nvSpPr>
          <p:cNvPr id="488" name="Google Shape;488;p77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DROP TABLE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78"/>
          <p:cNvSpPr txBox="1"/>
          <p:nvPr>
            <p:ph type="title"/>
          </p:nvPr>
        </p:nvSpPr>
        <p:spPr>
          <a:xfrm>
            <a:off x="453200" y="3649438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Samostatná práce 6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9"/>
          <p:cNvSpPr txBox="1"/>
          <p:nvPr>
            <p:ph idx="1" type="body"/>
          </p:nvPr>
        </p:nvSpPr>
        <p:spPr>
          <a:xfrm>
            <a:off x="198475" y="891325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Vytvoř tabulku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gift</a:t>
            </a:r>
            <a:r>
              <a:rPr lang="en"/>
              <a:t> a poté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gift2</a:t>
            </a:r>
            <a:r>
              <a:rPr lang="en"/>
              <a:t>, která má stejnou strukturu jako tabulka gift (využij SELECT).</a:t>
            </a:r>
            <a:endParaRPr/>
          </a:p>
          <a:p>
            <a:pPr indent="0" lvl="1" marL="571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Struktura tabulky 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gift </a:t>
            </a:r>
            <a:r>
              <a:rPr lang="en"/>
              <a:t>(název sloupce, datový typ, [constraint]):</a:t>
            </a:r>
            <a:endParaRPr/>
          </a:p>
          <a:p>
            <a:pPr indent="-234950" lvl="2" marL="10287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r>
              <a:rPr lang="en"/>
              <a:t>GiftID         NUMERIC     PRIMARY KEY,</a:t>
            </a:r>
            <a:endParaRPr/>
          </a:p>
          <a:p>
            <a:pPr indent="-234950" lvl="2" marL="10287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r>
              <a:rPr lang="en"/>
              <a:t>Gift           STRING (20),</a:t>
            </a:r>
            <a:endParaRPr/>
          </a:p>
          <a:p>
            <a:pPr indent="-234950" lvl="2" marL="10287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r>
              <a:rPr lang="en"/>
              <a:t>Date           DATETIME,</a:t>
            </a:r>
            <a:endParaRPr/>
          </a:p>
          <a:p>
            <a:pPr indent="-234950" lvl="2" marL="10287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</a:pPr>
            <a:r>
              <a:rPr lang="en"/>
              <a:t>ManufacturerID NUMERIC</a:t>
            </a:r>
            <a:endParaRPr/>
          </a:p>
          <a:p>
            <a:pPr indent="0" lvl="1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71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rgbClr val="2E2F8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71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99" name="Google Shape;499;p79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CREATE TABLE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80"/>
          <p:cNvSpPr txBox="1"/>
          <p:nvPr>
            <p:ph idx="1" type="body"/>
          </p:nvPr>
        </p:nvSpPr>
        <p:spPr>
          <a:xfrm>
            <a:off x="186300" y="9157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Vytvoř tabulku gift a poté </a:t>
            </a:r>
            <a:r>
              <a:rPr b="1" lang="en"/>
              <a:t>gift2</a:t>
            </a:r>
            <a:r>
              <a:rPr lang="en"/>
              <a:t>, která má stejnou strukturu jako tabulka gift.</a:t>
            </a:r>
            <a:endParaRPr/>
          </a:p>
          <a:p>
            <a:pPr indent="0" lvl="1" marL="571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71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CREATE TABLE gift (</a:t>
            </a:r>
            <a:endParaRPr/>
          </a:p>
          <a:p>
            <a:pPr indent="0" lvl="1" marL="571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GiftID         NUMERIC     PRIMARY KEY,</a:t>
            </a:r>
            <a:endParaRPr/>
          </a:p>
          <a:p>
            <a:pPr indent="0" lvl="1" marL="571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Gift           STRING (20),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Date           DATETIME,</a:t>
            </a:r>
            <a:endParaRPr/>
          </a:p>
          <a:p>
            <a:pPr indent="0" lvl="1" marL="571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    ManufacturerID NUMERIC</a:t>
            </a:r>
            <a:endParaRPr/>
          </a:p>
          <a:p>
            <a:pPr indent="0" lvl="1" marL="571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71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rgbClr val="2E2F8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71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CREATE TABLE gift2 AS SELECT * FROM gift;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05" name="Google Shape;505;p80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CREATE TABLE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81"/>
          <p:cNvSpPr txBox="1"/>
          <p:nvPr>
            <p:ph idx="1" type="body"/>
          </p:nvPr>
        </p:nvSpPr>
        <p:spPr>
          <a:xfrm>
            <a:off x="666200" y="891325"/>
            <a:ext cx="7770600" cy="39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/>
              <a:t>Přejmenuj tabulku gift2 na gift_new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2E2F86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>
                <a:solidFill>
                  <a:schemeClr val="dk1"/>
                </a:solidFill>
              </a:rPr>
              <a:t>Přidej nový sloupec Price datového typu Numeric do tabulky gift_new.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914400" rtl="0" algn="l">
              <a:spcBef>
                <a:spcPts val="800"/>
              </a:spcBef>
              <a:spcAft>
                <a:spcPts val="0"/>
              </a:spcAft>
              <a:buSzPts val="600"/>
              <a:buChar char="•"/>
            </a:pPr>
            <a:r>
              <a:rPr lang="en" sz="1100"/>
              <a:t>Přejmenování tabulky</a:t>
            </a:r>
            <a:endParaRPr sz="1100"/>
          </a:p>
          <a:p>
            <a:pPr indent="368300" lvl="0" marL="5461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1100">
                <a:solidFill>
                  <a:srgbClr val="2E2F86"/>
                </a:solidFill>
              </a:rPr>
              <a:t>ALTER TABLE </a:t>
            </a:r>
            <a:r>
              <a:rPr lang="en" sz="1100"/>
              <a:t>existující_tabulka </a:t>
            </a:r>
            <a:br>
              <a:rPr lang="en" sz="1100"/>
            </a:br>
            <a:r>
              <a:rPr lang="en" sz="1100"/>
              <a:t>    	  </a:t>
            </a:r>
            <a:r>
              <a:rPr lang="en" sz="1100">
                <a:solidFill>
                  <a:srgbClr val="2E2F86"/>
                </a:solidFill>
              </a:rPr>
              <a:t>RENAME TO </a:t>
            </a:r>
            <a:r>
              <a:rPr lang="en" sz="1100"/>
              <a:t>nová tabulka</a:t>
            </a:r>
            <a:r>
              <a:rPr lang="en" sz="1100">
                <a:solidFill>
                  <a:srgbClr val="2E2F86"/>
                </a:solidFill>
              </a:rPr>
              <a:t>;</a:t>
            </a:r>
            <a:endParaRPr sz="1100">
              <a:solidFill>
                <a:srgbClr val="2E2F86"/>
              </a:solidFill>
            </a:endParaRPr>
          </a:p>
          <a:p>
            <a:pPr indent="-304800" lvl="0" marL="914400" rtl="0" algn="l">
              <a:spcBef>
                <a:spcPts val="800"/>
              </a:spcBef>
              <a:spcAft>
                <a:spcPts val="0"/>
              </a:spcAft>
              <a:buSzPts val="600"/>
              <a:buChar char="•"/>
            </a:pPr>
            <a:r>
              <a:rPr lang="en" sz="1100"/>
              <a:t>Přidání nového sloupce</a:t>
            </a:r>
            <a:endParaRPr sz="1100"/>
          </a:p>
          <a:p>
            <a:pPr indent="368300" lvl="0" marL="5461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1100">
                <a:solidFill>
                  <a:srgbClr val="2E2F86"/>
                </a:solidFill>
              </a:rPr>
              <a:t>ALTER TABLE </a:t>
            </a:r>
            <a:r>
              <a:rPr lang="en" sz="1100"/>
              <a:t>jméno_tabulky </a:t>
            </a:r>
            <a:br>
              <a:rPr lang="en" sz="1100"/>
            </a:br>
            <a:r>
              <a:rPr lang="en" sz="1100"/>
              <a:t>   	  </a:t>
            </a:r>
            <a:r>
              <a:rPr lang="en" sz="1100">
                <a:solidFill>
                  <a:srgbClr val="2E2F86"/>
                </a:solidFill>
              </a:rPr>
              <a:t>ADD COLUMN </a:t>
            </a:r>
            <a:r>
              <a:rPr lang="en" sz="1100"/>
              <a:t>nový_sloupec datový_typ</a:t>
            </a:r>
            <a:r>
              <a:rPr lang="en" sz="1100">
                <a:solidFill>
                  <a:srgbClr val="2E2F86"/>
                </a:solidFill>
              </a:rPr>
              <a:t>;</a:t>
            </a:r>
            <a:endParaRPr sz="1100">
              <a:solidFill>
                <a:srgbClr val="2E2F86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61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11" name="Google Shape;511;p81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ALTER TABLE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2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/>
              <a:t>Přejmenuj tabulku gift2 na gift_new</a:t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61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ALTER TABLE gift RENAME TO gift_new;</a:t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2E2F86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>
                <a:solidFill>
                  <a:schemeClr val="dk1"/>
                </a:solidFill>
              </a:rPr>
              <a:t>Přidej nový sloupec Price datového typu Numeric do tabulky gift_new.</a:t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61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ALTER TABLE gift_new ADD Price NUMERIC;</a:t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17" name="Google Shape;517;p82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ALTER TABLE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83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>
                <a:solidFill>
                  <a:schemeClr val="dk1"/>
                </a:solidFill>
              </a:rPr>
              <a:t>Smaž tabulku gift_new</a:t>
            </a:r>
            <a:endParaRPr>
              <a:solidFill>
                <a:schemeClr val="dk1"/>
              </a:solidFill>
            </a:endParaRPr>
          </a:p>
          <a:p>
            <a:pPr indent="0" lvl="1" marL="5461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61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DROP TABLE gift_new;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889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2E2F86"/>
              </a:solidFill>
            </a:endParaRPr>
          </a:p>
        </p:txBody>
      </p:sp>
      <p:sp>
        <p:nvSpPr>
          <p:cNvPr id="523" name="Google Shape;523;p83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DROP TABLE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84"/>
          <p:cNvSpPr txBox="1"/>
          <p:nvPr>
            <p:ph type="title"/>
          </p:nvPr>
        </p:nvSpPr>
        <p:spPr>
          <a:xfrm>
            <a:off x="453200" y="3649438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Samostatná práce 6 - konec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85"/>
          <p:cNvSpPr txBox="1"/>
          <p:nvPr>
            <p:ph type="title"/>
          </p:nvPr>
        </p:nvSpPr>
        <p:spPr>
          <a:xfrm>
            <a:off x="311625" y="3615413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SQL</a:t>
            </a:r>
            <a:endParaRPr/>
          </a:p>
        </p:txBody>
      </p:sp>
      <p:sp>
        <p:nvSpPr>
          <p:cNvPr id="534" name="Google Shape;534;p85"/>
          <p:cNvSpPr txBox="1"/>
          <p:nvPr>
            <p:ph idx="1" type="subTitle"/>
          </p:nvPr>
        </p:nvSpPr>
        <p:spPr>
          <a:xfrm>
            <a:off x="295294" y="4095113"/>
            <a:ext cx="6179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"/>
              <a:t>Insert, update and delete data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6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None/>
            </a:pPr>
            <a:r>
              <a:t/>
            </a:r>
            <a:endParaRPr sz="1800"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800"/>
              <a:t>Vložení hodnot do tabulky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rPr lang="en" sz="1800">
                <a:solidFill>
                  <a:srgbClr val="2E2F86"/>
                </a:solidFill>
              </a:rPr>
              <a:t>	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rPr lang="en" sz="1800">
                <a:solidFill>
                  <a:srgbClr val="2E2F86"/>
                </a:solidFill>
              </a:rPr>
              <a:t>	INSERT INTO </a:t>
            </a:r>
            <a:r>
              <a:rPr lang="en" sz="1800">
                <a:solidFill>
                  <a:schemeClr val="dk1"/>
                </a:solidFill>
              </a:rPr>
              <a:t>tabulka (sloupec1, sloupec2,..)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rPr lang="en" sz="1800">
                <a:solidFill>
                  <a:srgbClr val="2E2F86"/>
                </a:solidFill>
              </a:rPr>
              <a:t>	      VALUES</a:t>
            </a:r>
            <a:r>
              <a:rPr lang="en" sz="1800">
                <a:solidFill>
                  <a:schemeClr val="dk1"/>
                </a:solidFill>
              </a:rPr>
              <a:t> (hodnota1, hodnota2 ,...);</a:t>
            </a:r>
            <a:endParaRPr sz="1800">
              <a:solidFill>
                <a:schemeClr val="dk1"/>
              </a:solidFill>
            </a:endParaRPr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800"/>
          </a:p>
          <a:p>
            <a:pPr indent="36830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rPr lang="en" sz="1800">
                <a:solidFill>
                  <a:srgbClr val="2E2F86"/>
                </a:solidFill>
              </a:rPr>
              <a:t>INSERT INTO</a:t>
            </a:r>
            <a:r>
              <a:rPr lang="en" sz="1800"/>
              <a:t> tabulka (sloupec1, sloupec2,..)</a:t>
            </a:r>
            <a:endParaRPr sz="1800"/>
          </a:p>
          <a:p>
            <a:pPr indent="368300" lvl="0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rPr lang="en" sz="1800">
                <a:solidFill>
                  <a:srgbClr val="2E2F86"/>
                </a:solidFill>
              </a:rPr>
              <a:t>SELECT</a:t>
            </a:r>
            <a:r>
              <a:rPr lang="en" sz="1800"/>
              <a:t> sloupec1, sloupec2,.. FROM tabulka2;</a:t>
            </a:r>
            <a:endParaRPr sz="1800"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86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INSERT INTO TABLE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b="1" lang="en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Primární klíč (PK) </a:t>
            </a:r>
            <a:endParaRPr/>
          </a:p>
          <a:p>
            <a:pPr indent="457200" lvl="0" marL="4572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Jednoznačně identifikuje řádek.</a:t>
            </a:r>
            <a:endParaRPr/>
          </a:p>
          <a:p>
            <a:pPr indent="-266700" lvl="0" marL="4572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-368300" lvl="0" marL="4572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b="1" lang="en">
                <a:solidFill>
                  <a:srgbClr val="2E2F86"/>
                </a:solidFill>
                <a:latin typeface="Open Sans"/>
                <a:ea typeface="Open Sans"/>
                <a:cs typeface="Open Sans"/>
                <a:sym typeface="Open Sans"/>
              </a:rPr>
              <a:t>Cizí klíč (FK)</a:t>
            </a:r>
            <a:endParaRPr b="1">
              <a:solidFill>
                <a:srgbClr val="2E2F8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Použitý v dalším výskytu k vyjádření vazeb mezi objekty zachycenými v relační databázi.</a:t>
            </a:r>
            <a:endParaRPr/>
          </a:p>
          <a:p>
            <a:pPr indent="-266700" lvl="3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</a:pPr>
            <a:r>
              <a:rPr lang="en" sz="2100"/>
              <a:t>FK = zkratka ze zahraničního “foreign key”</a:t>
            </a:r>
            <a:endParaRPr sz="2100"/>
          </a:p>
        </p:txBody>
      </p:sp>
      <p:sp>
        <p:nvSpPr>
          <p:cNvPr id="210" name="Google Shape;210;p33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RELAČNÍ MODEL DAT</a:t>
            </a:r>
            <a:endParaRPr>
              <a:solidFill>
                <a:srgbClr val="ED47A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7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None/>
            </a:pPr>
            <a:r>
              <a:t/>
            </a:r>
            <a:endParaRPr sz="1800"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800"/>
              <a:t>Změna hodnot v tabulce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br>
              <a:rPr lang="en" sz="1500">
                <a:solidFill>
                  <a:srgbClr val="2E2F86"/>
                </a:solidFill>
              </a:rPr>
            </a:br>
            <a:r>
              <a:rPr lang="en" sz="1500">
                <a:solidFill>
                  <a:srgbClr val="2E2F86"/>
                </a:solidFill>
              </a:rPr>
              <a:t>	</a:t>
            </a:r>
            <a:r>
              <a:rPr lang="en" sz="1600">
                <a:solidFill>
                  <a:srgbClr val="2E2F86"/>
                </a:solidFill>
              </a:rPr>
              <a:t>UPDATE </a:t>
            </a:r>
            <a:r>
              <a:rPr lang="en" sz="1600">
                <a:solidFill>
                  <a:schemeClr val="dk1"/>
                </a:solidFill>
              </a:rPr>
              <a:t>tabulka</a:t>
            </a:r>
            <a:endParaRPr sz="1600">
              <a:solidFill>
                <a:schemeClr val="dk1"/>
              </a:solidFill>
            </a:endParaRPr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rPr lang="en" sz="1600">
                <a:solidFill>
                  <a:srgbClr val="2E2F86"/>
                </a:solidFill>
              </a:rPr>
              <a:t>	  SET </a:t>
            </a:r>
            <a:r>
              <a:rPr lang="en" sz="1600">
                <a:solidFill>
                  <a:schemeClr val="dk1"/>
                </a:solidFill>
              </a:rPr>
              <a:t>sloupec1 = hodnota1</a:t>
            </a:r>
            <a:r>
              <a:rPr b="1" lang="en" sz="1600">
                <a:solidFill>
                  <a:schemeClr val="dk1"/>
                </a:solidFill>
              </a:rPr>
              <a:t>, </a:t>
            </a:r>
            <a:r>
              <a:rPr lang="en" sz="1600">
                <a:solidFill>
                  <a:schemeClr val="dk1"/>
                </a:solidFill>
              </a:rPr>
              <a:t>sloupec2 = hodnota2</a:t>
            </a:r>
            <a:endParaRPr sz="2200"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rPr lang="en" sz="1600">
                <a:solidFill>
                  <a:srgbClr val="2E2F86"/>
                </a:solidFill>
              </a:rPr>
              <a:t>	  WHERE </a:t>
            </a:r>
            <a:r>
              <a:rPr lang="en" sz="1600">
                <a:solidFill>
                  <a:schemeClr val="dk1"/>
                </a:solidFill>
              </a:rPr>
              <a:t>podmínky</a:t>
            </a:r>
            <a:endParaRPr sz="2200"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rPr lang="en" sz="1600">
                <a:solidFill>
                  <a:srgbClr val="2E2F86"/>
                </a:solidFill>
              </a:rPr>
              <a:t>	;</a:t>
            </a:r>
            <a:endParaRPr sz="1500">
              <a:solidFill>
                <a:srgbClr val="2E2F86"/>
              </a:solidFill>
            </a:endParaRPr>
          </a:p>
        </p:txBody>
      </p:sp>
      <p:sp>
        <p:nvSpPr>
          <p:cNvPr id="546" name="Google Shape;546;p87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UPDATE TABLE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8"/>
          <p:cNvSpPr txBox="1"/>
          <p:nvPr>
            <p:ph idx="1" type="body"/>
          </p:nvPr>
        </p:nvSpPr>
        <p:spPr>
          <a:xfrm>
            <a:off x="686705" y="9421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None/>
            </a:pPr>
            <a:r>
              <a:t/>
            </a:r>
            <a:endParaRPr sz="1800"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800"/>
              <a:t>Smaž řádky z tabulky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br>
              <a:rPr lang="en" sz="1800">
                <a:solidFill>
                  <a:srgbClr val="2E2F86"/>
                </a:solidFill>
              </a:rPr>
            </a:br>
            <a:r>
              <a:rPr lang="en" sz="1800">
                <a:solidFill>
                  <a:srgbClr val="2E2F86"/>
                </a:solidFill>
              </a:rPr>
              <a:t>	DELETE FROM</a:t>
            </a:r>
            <a:r>
              <a:rPr lang="en" sz="1800">
                <a:solidFill>
                  <a:schemeClr val="dk1"/>
                </a:solidFill>
              </a:rPr>
              <a:t> tabulka </a:t>
            </a:r>
            <a:r>
              <a:rPr lang="en" sz="1800">
                <a:solidFill>
                  <a:srgbClr val="2E2F86"/>
                </a:solidFill>
              </a:rPr>
              <a:t>WHERE</a:t>
            </a:r>
            <a:r>
              <a:rPr lang="en" sz="1800">
                <a:solidFill>
                  <a:schemeClr val="dk1"/>
                </a:solidFill>
              </a:rPr>
              <a:t> podmínky</a:t>
            </a:r>
            <a:r>
              <a:rPr lang="en" sz="1800">
                <a:solidFill>
                  <a:srgbClr val="2E2F86"/>
                </a:solidFill>
              </a:rPr>
              <a:t>;</a:t>
            </a:r>
            <a:endParaRPr sz="1500">
              <a:solidFill>
                <a:srgbClr val="2E2F86"/>
              </a:solidFill>
            </a:endParaRPr>
          </a:p>
        </p:txBody>
      </p:sp>
      <p:sp>
        <p:nvSpPr>
          <p:cNvPr id="552" name="Google Shape;552;p88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DELETE FROM TABLE</a:t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9"/>
          <p:cNvSpPr txBox="1"/>
          <p:nvPr>
            <p:ph type="title"/>
          </p:nvPr>
        </p:nvSpPr>
        <p:spPr>
          <a:xfrm>
            <a:off x="453200" y="3649438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Samostatná práce 7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90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None/>
            </a:pPr>
            <a:r>
              <a:t/>
            </a:r>
            <a:endParaRPr sz="1800"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800"/>
              <a:t>Vlož do tabulky gift hodnoty: giftID=1, gift=gift basket, date=2020-11-19, manufacturerID=1 (nebo si můžete vymyslet své hodnoty). </a:t>
            </a:r>
            <a:endParaRPr sz="1800"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E2F86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E2F86"/>
                </a:solidFill>
              </a:rPr>
              <a:t>Nápověda:</a:t>
            </a:r>
            <a:br>
              <a:rPr lang="en" sz="1500">
                <a:solidFill>
                  <a:srgbClr val="2E2F86"/>
                </a:solidFill>
              </a:rPr>
            </a:br>
            <a:r>
              <a:rPr lang="en" sz="1500">
                <a:solidFill>
                  <a:srgbClr val="2E2F86"/>
                </a:solidFill>
              </a:rPr>
              <a:t>INSERT INTO </a:t>
            </a:r>
            <a:r>
              <a:rPr lang="en" sz="1500"/>
              <a:t>tabulka (sloupec1, sloupec2,..)</a:t>
            </a:r>
            <a:endParaRPr sz="1800"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E2F86"/>
                </a:solidFill>
              </a:rPr>
              <a:t>	      VALUES</a:t>
            </a:r>
            <a:r>
              <a:rPr lang="en" sz="1500"/>
              <a:t> (hodnota1, hodnota2 ,...);</a:t>
            </a:r>
            <a:r>
              <a:rPr lang="en" sz="1500">
                <a:solidFill>
                  <a:srgbClr val="2E2F86"/>
                </a:solidFill>
              </a:rPr>
              <a:t>	</a:t>
            </a:r>
            <a:endParaRPr sz="1800"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63" name="Google Shape;563;p90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INSERT INTO TABLE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1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None/>
            </a:pPr>
            <a:r>
              <a:t/>
            </a:r>
            <a:endParaRPr sz="1800"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800"/>
              <a:t>Vlož do tabulky gift hodnoty: giftID=1, gift=gift basket, date=2020-11-19, manufacturerID=1 (nebo si můžete vymyslet své hodnoty). </a:t>
            </a:r>
            <a:r>
              <a:rPr lang="en" sz="1800">
                <a:solidFill>
                  <a:srgbClr val="2E2F86"/>
                </a:solidFill>
              </a:rPr>
              <a:t>	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INSERT INTO gift (</a:t>
            </a:r>
            <a:b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	giftID, gift, date, manufacturerID</a:t>
            </a:r>
            <a:b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	)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VALUES (</a:t>
            </a:r>
            <a:b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	1, ‚'gift basket', '2020-11-19</a:t>
            </a: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1</a:t>
            </a:r>
            <a:b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	);</a:t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69" name="Google Shape;569;p91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INSERT INTO TABLE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92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None/>
            </a:pPr>
            <a:r>
              <a:t/>
            </a:r>
            <a:endParaRPr sz="1800"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800"/>
              <a:t>Změň hodnotu ManufacturerID na 2 pro GiftID = 1.</a:t>
            </a:r>
            <a:r>
              <a:rPr lang="en" sz="1800">
                <a:solidFill>
                  <a:srgbClr val="2E2F86"/>
                </a:solidFill>
              </a:rPr>
              <a:t>	</a:t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75" name="Google Shape;575;p92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UPDATE TABLE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93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None/>
            </a:pPr>
            <a:r>
              <a:t/>
            </a:r>
            <a:endParaRPr sz="1800"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800"/>
              <a:t>Změň hodnotu ManufacturerID na 2 pro GiftID = 1.</a:t>
            </a:r>
            <a:r>
              <a:rPr lang="en" sz="1800">
                <a:solidFill>
                  <a:srgbClr val="2E2F86"/>
                </a:solidFill>
              </a:rPr>
              <a:t>	</a:t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UPDATE gift</a:t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SET manufacturerID = 2</a:t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WHERE giftID = 1</a:t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1" name="Google Shape;581;p93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UPDATE TABLE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94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None/>
            </a:pPr>
            <a:r>
              <a:t/>
            </a:r>
            <a:endParaRPr sz="1800"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Open Sans Light"/>
              <a:buChar char="•"/>
            </a:pPr>
            <a:r>
              <a:rPr lang="en" sz="1800"/>
              <a:t>Smaž řádek z tabulky gift, kde GiftID = 1.	</a:t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7" name="Google Shape;587;p94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DELETE FROM TABLE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95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None/>
            </a:pPr>
            <a:r>
              <a:t/>
            </a:r>
            <a:endParaRPr sz="1800"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Open Sans Light"/>
              <a:buChar char="•"/>
            </a:pPr>
            <a:r>
              <a:rPr lang="en" sz="1800"/>
              <a:t>Smaž řádek z tabulky gift, kde GiftID = 1.	</a:t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DELETE FROM gift</a:t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WHERE giftID = 1</a:t>
            </a:r>
            <a:endParaRPr/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93" name="Google Shape;593;p95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DELETE FROM TABLE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96"/>
          <p:cNvSpPr txBox="1"/>
          <p:nvPr>
            <p:ph type="title"/>
          </p:nvPr>
        </p:nvSpPr>
        <p:spPr>
          <a:xfrm>
            <a:off x="453200" y="3649438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Samostatná práce 7 - konec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</a:pPr>
            <a:r>
              <a:rPr lang="en">
                <a:solidFill>
                  <a:schemeClr val="dk2"/>
                </a:solidFill>
              </a:rPr>
              <a:t>NÁŠ MODEL (ER DIAGRAM)</a:t>
            </a:r>
            <a:endParaRPr>
              <a:solidFill>
                <a:srgbClr val="ED47A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t/>
            </a:r>
            <a:endParaRPr/>
          </a:p>
        </p:txBody>
      </p:sp>
      <p:pic>
        <p:nvPicPr>
          <p:cNvPr id="216" name="Google Shape;21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5191" y="1015820"/>
            <a:ext cx="7401791" cy="3431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97"/>
          <p:cNvSpPr txBox="1"/>
          <p:nvPr>
            <p:ph type="title"/>
          </p:nvPr>
        </p:nvSpPr>
        <p:spPr>
          <a:xfrm>
            <a:off x="311625" y="3615413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BONUSOVÁ ČÁST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98"/>
          <p:cNvSpPr txBox="1"/>
          <p:nvPr>
            <p:ph type="title"/>
          </p:nvPr>
        </p:nvSpPr>
        <p:spPr>
          <a:xfrm>
            <a:off x="311625" y="3615413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SQL</a:t>
            </a:r>
            <a:endParaRPr/>
          </a:p>
        </p:txBody>
      </p:sp>
      <p:sp>
        <p:nvSpPr>
          <p:cNvPr id="609" name="Google Shape;609;p98"/>
          <p:cNvSpPr txBox="1"/>
          <p:nvPr>
            <p:ph idx="1" type="subTitle"/>
          </p:nvPr>
        </p:nvSpPr>
        <p:spPr>
          <a:xfrm>
            <a:off x="295294" y="4095113"/>
            <a:ext cx="6179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"/>
              <a:t>Vnořené pohledy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99"/>
          <p:cNvSpPr txBox="1"/>
          <p:nvPr>
            <p:ph idx="1" type="body"/>
          </p:nvPr>
        </p:nvSpPr>
        <p:spPr>
          <a:xfrm>
            <a:off x="339900" y="913900"/>
            <a:ext cx="7770600" cy="41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SELECT můžeme vložit do libovolné části SELECTu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-3175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" sz="1900"/>
              <a:t>Vnořený SELECT místo tabulky (za FROM/ JOIN – pokud se použije místo s JOIN, tak je nutný alias)</a:t>
            </a:r>
            <a:endParaRPr sz="1900"/>
          </a:p>
          <a:p>
            <a:pPr indent="45720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900"/>
              <a:t>SELECT * FROM (SELECT * FROM tabulka1) t1 </a:t>
            </a:r>
            <a:br>
              <a:rPr lang="en" sz="1900"/>
            </a:br>
            <a:r>
              <a:rPr lang="en" sz="1900"/>
              <a:t>		JOIN (SELECT * FROM tabulka2) t2 ON t1.ID = t2.ID;</a:t>
            </a:r>
            <a:br>
              <a:rPr lang="en" sz="1900"/>
            </a:br>
            <a:endParaRPr sz="1900"/>
          </a:p>
          <a:p>
            <a:pPr indent="-3175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" sz="1900"/>
              <a:t>Vnořený SELECT v podmínce (WHERE)</a:t>
            </a:r>
            <a:br>
              <a:rPr lang="en" sz="1900"/>
            </a:br>
            <a:r>
              <a:rPr lang="en" sz="1900"/>
              <a:t>SELECT * FROM tabulka1 </a:t>
            </a:r>
            <a:br>
              <a:rPr lang="en" sz="1900"/>
            </a:br>
            <a:r>
              <a:rPr lang="en" sz="1900"/>
              <a:t>	WHERE  kritérium IN (SELECT valid_kriterium FROM tabulka2);</a:t>
            </a:r>
            <a:endParaRPr sz="1900"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615" name="Google Shape;615;p99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VNOŘENÉ POHLEDY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0"/>
          <p:cNvSpPr txBox="1"/>
          <p:nvPr>
            <p:ph idx="1" type="body"/>
          </p:nvPr>
        </p:nvSpPr>
        <p:spPr>
          <a:xfrm>
            <a:off x="339900" y="913900"/>
            <a:ext cx="7770600" cy="41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SELECT  *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FROM (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  SELECT DISTINCT zip, city, region FROM country WHERE district like '%1'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   ) co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JOIN (SELECT zip, productid, revenue FROM sales WHERE  revenue &gt; 1100) sal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    ON co.zip = sal.zip;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621" name="Google Shape;621;p100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VNOŘENÉ POHLEDY - příklad FROM/JOIN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01"/>
          <p:cNvSpPr txBox="1"/>
          <p:nvPr>
            <p:ph idx="1" type="body"/>
          </p:nvPr>
        </p:nvSpPr>
        <p:spPr>
          <a:xfrm>
            <a:off x="339900" y="913900"/>
            <a:ext cx="7770600" cy="41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SELECT  *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FROM product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WHERE productid in (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SELECT DISTINCT productid FROM sales WHERE revenue &gt; 1500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    );</a:t>
            </a:r>
            <a:endParaRPr/>
          </a:p>
          <a:p>
            <a:pPr indent="0" lvl="0" marL="889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627" name="Google Shape;627;p101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VNOŘENÉ POHLEDY - příklad WHERE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2"/>
          <p:cNvSpPr txBox="1"/>
          <p:nvPr>
            <p:ph type="title"/>
          </p:nvPr>
        </p:nvSpPr>
        <p:spPr>
          <a:xfrm>
            <a:off x="453200" y="3649438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Samostatná práce 8</a:t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103"/>
          <p:cNvSpPr txBox="1"/>
          <p:nvPr>
            <p:ph idx="1" type="body"/>
          </p:nvPr>
        </p:nvSpPr>
        <p:spPr>
          <a:xfrm>
            <a:off x="666205" y="891325"/>
            <a:ext cx="77706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667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None/>
            </a:pPr>
            <a:r>
              <a:t/>
            </a:r>
            <a:endParaRPr sz="1800"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800"/>
              <a:t>Vypište prvních 10 produktů (stačí ID produktu) s nejvyšší tržbou, které byly prodány od června do prosince. Použijte vnořený pohled.</a:t>
            </a:r>
            <a:endParaRPr sz="1800"/>
          </a:p>
          <a:p>
            <a:pPr indent="0" lvl="0" marL="3429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38" name="Google Shape;638;p103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VNOŘENÉ POHLEDY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104"/>
          <p:cNvSpPr txBox="1"/>
          <p:nvPr>
            <p:ph idx="1" type="body"/>
          </p:nvPr>
        </p:nvSpPr>
        <p:spPr>
          <a:xfrm>
            <a:off x="666200" y="891325"/>
            <a:ext cx="7770600" cy="39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" sz="1800"/>
              <a:t>Vypište prvních 10 produktů (stačí ID produktu) s nejvyšší tržbou, které byly prodány od června do prosince. Použijte vnořený pohled.</a:t>
            </a:r>
            <a:endParaRPr sz="1800"/>
          </a:p>
          <a:p>
            <a:pPr indent="0" lvl="0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SELECT  DISTINCT productid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FROM sales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WHERE date in (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  SELECT DISTINCT date FROM date WHERE monthno&gt;5 )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ORDER BY  revenue DESC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1" marL="5461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44" name="Google Shape;644;p104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VNOŘENÉ POHLEDY</a:t>
            </a: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05"/>
          <p:cNvSpPr txBox="1"/>
          <p:nvPr>
            <p:ph type="title"/>
          </p:nvPr>
        </p:nvSpPr>
        <p:spPr>
          <a:xfrm>
            <a:off x="453200" y="3649438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Samostatná práce 8 - konec</a:t>
            </a: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6"/>
          <p:cNvSpPr txBox="1"/>
          <p:nvPr>
            <p:ph type="title"/>
          </p:nvPr>
        </p:nvSpPr>
        <p:spPr>
          <a:xfrm>
            <a:off x="311625" y="3615413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SQL</a:t>
            </a:r>
            <a:endParaRPr/>
          </a:p>
        </p:txBody>
      </p:sp>
      <p:sp>
        <p:nvSpPr>
          <p:cNvPr id="655" name="Google Shape;655;p106"/>
          <p:cNvSpPr txBox="1"/>
          <p:nvPr>
            <p:ph idx="1" type="subTitle"/>
          </p:nvPr>
        </p:nvSpPr>
        <p:spPr>
          <a:xfrm>
            <a:off x="295294" y="4095113"/>
            <a:ext cx="6179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"/>
              <a:t>View, Common table expression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47A2"/>
              </a:buClr>
              <a:buSzPts val="2400"/>
              <a:buFont typeface="Open Sans"/>
              <a:buNone/>
            </a:pPr>
            <a:r>
              <a:rPr lang="en"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SELECT</a:t>
            </a:r>
            <a:endParaRPr sz="2400">
              <a:solidFill>
                <a:srgbClr val="ED47A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2" name="Google Shape;222;p35"/>
          <p:cNvSpPr txBox="1"/>
          <p:nvPr/>
        </p:nvSpPr>
        <p:spPr>
          <a:xfrm>
            <a:off x="793569" y="1144959"/>
            <a:ext cx="6172200" cy="32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76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2F86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rgbClr val="2E2F8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SELECT</a:t>
            </a:r>
            <a:endParaRPr b="0" i="0" sz="2100" u="none" cap="none" strike="noStrike">
              <a:solidFill>
                <a:srgbClr val="2E2F86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762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	&lt;seznam sloupců&gt;, &lt;agregace&gt;</a:t>
            </a:r>
            <a:endParaRPr b="0" i="0" sz="21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762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2E2F86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rgbClr val="2E2F8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FROM</a:t>
            </a:r>
            <a:endParaRPr b="0" i="0" sz="2100" u="none" cap="none" strike="noStrike">
              <a:solidFill>
                <a:srgbClr val="2E2F86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762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	&lt;zdrojové tabulky&gt;</a:t>
            </a:r>
            <a:endParaRPr sz="21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762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2E2F86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rgbClr val="2E2F8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WHERE</a:t>
            </a:r>
            <a:endParaRPr b="0" i="0" sz="2100" u="none" cap="none" strike="noStrike">
              <a:solidFill>
                <a:srgbClr val="2E2F86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762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	&lt;podmínky&gt;</a:t>
            </a:r>
            <a:endParaRPr b="0" i="0" sz="21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762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2E2F86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rgbClr val="2E2F8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GROUP BY</a:t>
            </a:r>
            <a:endParaRPr b="0" i="0" sz="2100" u="none" cap="none" strike="noStrike">
              <a:solidFill>
                <a:srgbClr val="2E2F86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762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	&lt;seznam sloupců&gt;</a:t>
            </a:r>
            <a:endParaRPr b="0" i="0" sz="21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762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2E2F86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rgbClr val="2E2F8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ORDER BY</a:t>
            </a:r>
            <a:endParaRPr b="0" i="0" sz="2100" u="none" cap="none" strike="noStrike">
              <a:solidFill>
                <a:srgbClr val="2E2F86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762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	&lt;seznam sloupců&gt;</a:t>
            </a:r>
            <a:endParaRPr b="0" i="0" sz="21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76200" marR="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;</a:t>
            </a:r>
            <a:endParaRPr b="0" i="0" sz="2100" u="none" cap="none" strike="noStrike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107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V podstatě jde o uložené dotazy.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S pohledy lze pracovat téměř stejně jako s tabulkami.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DML příkazy vedoucí ke změně dat (INSERT, UPDATE, DELETE) mají určitá omezení.</a:t>
            </a:r>
            <a:endParaRPr/>
          </a:p>
        </p:txBody>
      </p:sp>
      <p:sp>
        <p:nvSpPr>
          <p:cNvPr id="661" name="Google Shape;661;p107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Co jsou to VIEWs (pohledy)?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08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Protože lenost je motorem pokroku.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Protože nechceme pořád dokola psát totéž…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Protože se nám nechce si něco pamatovat.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Protože chceme předpřipravit data.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Protože chceme výsledek jednoho dotazu dál zpracovat.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Protože chceme přehlednější DB a kód.</a:t>
            </a:r>
            <a:endParaRPr/>
          </a:p>
        </p:txBody>
      </p:sp>
      <p:sp>
        <p:nvSpPr>
          <p:cNvPr id="667" name="Google Shape;667;p108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Proč a kdy používat VIEWs?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109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1600"/>
              <a:buChar char="•"/>
            </a:pPr>
            <a:r>
              <a:rPr lang="en" sz="1800">
                <a:solidFill>
                  <a:schemeClr val="dk1"/>
                </a:solidFill>
              </a:rPr>
              <a:t>Vytvořit view:</a:t>
            </a:r>
            <a:br>
              <a:rPr lang="en">
                <a:solidFill>
                  <a:srgbClr val="2E2F86"/>
                </a:solidFill>
              </a:rPr>
            </a:br>
            <a:r>
              <a:rPr lang="en">
                <a:solidFill>
                  <a:srgbClr val="2E2F86"/>
                </a:solidFill>
              </a:rPr>
              <a:t>CREATE VIEW </a:t>
            </a:r>
            <a:r>
              <a:rPr lang="en">
                <a:solidFill>
                  <a:schemeClr val="dk1"/>
                </a:solidFill>
              </a:rPr>
              <a:t>nazev_view </a:t>
            </a:r>
            <a:r>
              <a:rPr lang="en">
                <a:solidFill>
                  <a:srgbClr val="2E2F86"/>
                </a:solidFill>
              </a:rPr>
              <a:t>AS</a:t>
            </a:r>
            <a:br>
              <a:rPr lang="en"/>
            </a:br>
            <a:r>
              <a:rPr lang="en"/>
              <a:t>SELECT sloupec1,…, sloupecN FROM tabulka WHERE …. ;</a:t>
            </a:r>
            <a:endParaRPr/>
          </a:p>
          <a:p>
            <a:pPr indent="-26670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2E2F86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1600"/>
              <a:buChar char="•"/>
            </a:pPr>
            <a:r>
              <a:rPr lang="en" sz="1800">
                <a:solidFill>
                  <a:schemeClr val="dk1"/>
                </a:solidFill>
              </a:rPr>
              <a:t>Smazat view:</a:t>
            </a:r>
            <a:br>
              <a:rPr lang="en">
                <a:solidFill>
                  <a:srgbClr val="2E2F86"/>
                </a:solidFill>
              </a:rPr>
            </a:br>
            <a:r>
              <a:rPr lang="en">
                <a:solidFill>
                  <a:srgbClr val="2E2F86"/>
                </a:solidFill>
              </a:rPr>
              <a:t>DROP VIEW </a:t>
            </a:r>
            <a:r>
              <a:rPr lang="en">
                <a:solidFill>
                  <a:schemeClr val="dk1"/>
                </a:solidFill>
              </a:rPr>
              <a:t>nazev_view</a:t>
            </a:r>
            <a:r>
              <a:rPr lang="en"/>
              <a:t>;</a:t>
            </a:r>
            <a:endParaRPr/>
          </a:p>
        </p:txBody>
      </p:sp>
      <p:sp>
        <p:nvSpPr>
          <p:cNvPr id="673" name="Google Shape;673;p109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Příkazy pro VIEWs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10"/>
          <p:cNvSpPr txBox="1"/>
          <p:nvPr>
            <p:ph idx="1" type="body"/>
          </p:nvPr>
        </p:nvSpPr>
        <p:spPr>
          <a:xfrm>
            <a:off x="453200" y="1022400"/>
            <a:ext cx="8238300" cy="39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CREATE VIEW StateManufacturerView AS</a:t>
            </a:r>
            <a:endParaRPr/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SELECT</a:t>
            </a:r>
            <a:endParaRPr/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	c.State,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	m.Manufacturer,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	SUM(s.Revenue) AS TotalRevenue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FROM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	Sales s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	JOIN Country c ON s.Zip = c.Zip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	JOIN Product p ON s.ProductID = p.ProductID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	JOIN Manufacturer m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		ON p.ManufacturerID = m.ManufacturerID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GROUP BY</a:t>
            </a:r>
            <a:endParaRPr/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	c.State,</a:t>
            </a:r>
            <a:endParaRPr/>
          </a:p>
          <a:p>
            <a:pPr indent="0" lvl="0" marL="76200" rtl="0" algn="l"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	m.Manufacturer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79" name="Google Shape;679;p110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Tvorba prvního pohledu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11"/>
          <p:cNvSpPr txBox="1"/>
          <p:nvPr>
            <p:ph type="title"/>
          </p:nvPr>
        </p:nvSpPr>
        <p:spPr>
          <a:xfrm>
            <a:off x="453200" y="3649438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Samostatná práce 9</a:t>
            </a:r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2"/>
          <p:cNvSpPr txBox="1"/>
          <p:nvPr>
            <p:ph idx="1" type="body"/>
          </p:nvPr>
        </p:nvSpPr>
        <p:spPr>
          <a:xfrm>
            <a:off x="574375" y="983025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Nejvíc vydělávající výrobci? </a:t>
            </a:r>
            <a:br>
              <a:rPr lang="en" sz="1500"/>
            </a:br>
            <a:r>
              <a:rPr lang="en" sz="1500"/>
              <a:t>Využij view </a:t>
            </a:r>
            <a:r>
              <a:rPr lang="en" sz="1500"/>
              <a:t>StateManufacturerView</a:t>
            </a:r>
            <a:r>
              <a:rPr lang="en" sz="1500"/>
              <a:t> pro zjištění této informace.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90" name="Google Shape;690;p112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– VIEW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3"/>
          <p:cNvSpPr txBox="1"/>
          <p:nvPr>
            <p:ph idx="1" type="body"/>
          </p:nvPr>
        </p:nvSpPr>
        <p:spPr>
          <a:xfrm>
            <a:off x="574375" y="983025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Nejvíc vydělávající výrobci?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	Manufacturer,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	SUM(TotalRevenue)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	StateManufacturerView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GROUP BY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	Manufacturer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ORDER BY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	SUM(TotalRevenue) DESC;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96" name="Google Shape;696;p113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– VIEW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4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Nejvíc vydělávající státy?</a:t>
            </a:r>
            <a:br>
              <a:rPr lang="en" sz="1500"/>
            </a:br>
            <a:r>
              <a:rPr lang="en" sz="1500"/>
              <a:t>Využij view StateManufacturerView pro zjištění této informace.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02" name="Google Shape;702;p114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– VIEW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15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 sz="1500"/>
              <a:t>Nejvíc vydělávající státy?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	State,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	SUM(TotalRevenue)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	StateManufacturerView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GROUP BY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	State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ORDER BY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	SUM(TotalRevenue) DESC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08" name="Google Shape;708;p115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ÚKOLY – VIEW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116"/>
          <p:cNvSpPr txBox="1"/>
          <p:nvPr>
            <p:ph type="title"/>
          </p:nvPr>
        </p:nvSpPr>
        <p:spPr>
          <a:xfrm>
            <a:off x="453200" y="3649438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Samostatná práce 9 - konec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6"/>
          <p:cNvSpPr txBox="1"/>
          <p:nvPr>
            <p:ph idx="1" type="body"/>
          </p:nvPr>
        </p:nvSpPr>
        <p:spPr>
          <a:xfrm>
            <a:off x="339900" y="852850"/>
            <a:ext cx="6178800" cy="40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300"/>
              <a:buChar char="-"/>
            </a:pPr>
            <a:r>
              <a:rPr lang="en" sz="1800"/>
              <a:t>V</a:t>
            </a:r>
            <a:r>
              <a:rPr lang="en" sz="1800"/>
              <a:t>ybrat všechny sloupce</a:t>
            </a:r>
            <a:endParaRPr sz="1800"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indent="0" lvl="0" marL="76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		</a:t>
            </a:r>
            <a:r>
              <a:rPr b="1" lang="en" sz="1500">
                <a:latin typeface="Roboto Mono"/>
                <a:ea typeface="Roboto Mono"/>
                <a:cs typeface="Roboto Mono"/>
                <a:sym typeface="Roboto Mono"/>
              </a:rPr>
              <a:t>*</a:t>
            </a:r>
            <a:endParaRPr b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rtl="0" algn="l">
              <a:spcBef>
                <a:spcPts val="800"/>
              </a:spcBef>
              <a:spcAft>
                <a:spcPts val="0"/>
              </a:spcAft>
              <a:buSzPts val="1300"/>
              <a:buFont typeface="Roboto Mono Light"/>
              <a:buChar char="-"/>
            </a:pPr>
            <a:r>
              <a:rPr lang="en" sz="1800"/>
              <a:t>Alias</a:t>
            </a:r>
            <a:endParaRPr sz="1800"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Open Sans"/>
                <a:ea typeface="Open Sans"/>
                <a:cs typeface="Open Sans"/>
                <a:sym typeface="Open Sans"/>
              </a:rPr>
              <a:t>AS (volitelné)</a:t>
            </a:r>
            <a:endParaRPr b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300"/>
              <a:buChar char="-"/>
            </a:pPr>
            <a:r>
              <a:rPr lang="en" sz="1800"/>
              <a:t>Jedinečné hodnoty / kombinace hodnot</a:t>
            </a:r>
            <a:endParaRPr sz="1800"/>
          </a:p>
          <a:p>
            <a:pPr indent="0" lvl="0" marL="9144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>
                <a:latin typeface="Open Sans"/>
                <a:ea typeface="Open Sans"/>
                <a:cs typeface="Open Sans"/>
                <a:sym typeface="Open Sans"/>
              </a:rPr>
              <a:t>DISTINCT</a:t>
            </a:r>
            <a:endParaRPr b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300"/>
              <a:buChar char="-"/>
            </a:pPr>
            <a:r>
              <a:rPr lang="en" sz="1800"/>
              <a:t>Omezení počtu řádků</a:t>
            </a:r>
            <a:endParaRPr sz="1800"/>
          </a:p>
          <a:p>
            <a:pPr indent="0" lvl="0" marL="9144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>
                <a:latin typeface="Open Sans"/>
                <a:ea typeface="Open Sans"/>
                <a:cs typeface="Open Sans"/>
                <a:sym typeface="Open Sans"/>
              </a:rPr>
              <a:t>LIMIT / TOP</a:t>
            </a:r>
            <a:endParaRPr b="1" sz="1800"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Agregační funkce </a:t>
            </a:r>
            <a:endParaRPr sz="1800"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Open Sans"/>
                <a:ea typeface="Open Sans"/>
                <a:cs typeface="Open Sans"/>
                <a:sym typeface="Open Sans"/>
              </a:rPr>
              <a:t>SUM(), AVG(), COUNT(), MAX(), MIN()</a:t>
            </a:r>
            <a:endParaRPr b="1"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8" name="Google Shape;228;p36"/>
          <p:cNvSpPr txBox="1"/>
          <p:nvPr>
            <p:ph type="title"/>
          </p:nvPr>
        </p:nvSpPr>
        <p:spPr>
          <a:xfrm>
            <a:off x="339900" y="328969"/>
            <a:ext cx="61788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</a:pPr>
            <a:r>
              <a:rPr lang="en">
                <a:solidFill>
                  <a:schemeClr val="dk2"/>
                </a:solidFill>
              </a:rPr>
              <a:t>OPAKOVÁNÍ</a:t>
            </a:r>
            <a:endParaRPr>
              <a:solidFill>
                <a:srgbClr val="ED47A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17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/>
              <a:t>Fungují stejně jako VIEWs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/>
              <a:t>Pouze dočasné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Může být výhoda, pokud provádíte například jen konverzi dat a nechcete pohled dále využívat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</a:pPr>
            <a:r>
              <a:rPr lang="en"/>
              <a:t>Nedá se použít INSERT/UPDATE/DELETE</a:t>
            </a:r>
            <a:endParaRPr/>
          </a:p>
        </p:txBody>
      </p:sp>
      <p:sp>
        <p:nvSpPr>
          <p:cNvPr id="719" name="Google Shape;719;p117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Common Table Expressions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18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Použijeme část našeho vnořeného pohledu a využije s klauzulí WITH, abych snáze mohli kalkulovat průměrnou hodnotu tržeb za produkty, které byly prodané od června do prosince a celkové množství těchto produktů.</a:t>
            </a:r>
            <a:endParaRPr sz="2100"/>
          </a:p>
        </p:txBody>
      </p:sp>
      <p:sp>
        <p:nvSpPr>
          <p:cNvPr id="725" name="Google Shape;725;p118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Common Table Expressions - příklad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9"/>
          <p:cNvSpPr txBox="1"/>
          <p:nvPr>
            <p:ph idx="1" type="body"/>
          </p:nvPr>
        </p:nvSpPr>
        <p:spPr>
          <a:xfrm>
            <a:off x="516875" y="103655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76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WITH base AS (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from sales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WHERE date in (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  SELECT DISTINCT date FROM date WHERE monthno&gt;5)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ORDER BY  revenue DESC)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SELECT AVG (revenue), sum (Units) from base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6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31" name="Google Shape;731;p119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7500" lIns="0" spcFirstLastPara="1" rIns="68575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100"/>
              <a:buFont typeface="Open Sans"/>
              <a:buNone/>
            </a:pPr>
            <a:r>
              <a:rPr lang="en">
                <a:solidFill>
                  <a:schemeClr val="dk2"/>
                </a:solidFill>
              </a:rPr>
              <a:t>Common Table Expressions - příklad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20"/>
          <p:cNvSpPr txBox="1"/>
          <p:nvPr>
            <p:ph type="title"/>
          </p:nvPr>
        </p:nvSpPr>
        <p:spPr>
          <a:xfrm>
            <a:off x="311625" y="3615413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SQL</a:t>
            </a:r>
            <a:endParaRPr/>
          </a:p>
        </p:txBody>
      </p:sp>
      <p:sp>
        <p:nvSpPr>
          <p:cNvPr id="737" name="Google Shape;737;p120"/>
          <p:cNvSpPr txBox="1"/>
          <p:nvPr>
            <p:ph idx="1" type="subTitle"/>
          </p:nvPr>
        </p:nvSpPr>
        <p:spPr>
          <a:xfrm>
            <a:off x="295294" y="4095113"/>
            <a:ext cx="6179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"/>
              <a:t>UNION, UNION ALL</a:t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121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UNION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43" name="Google Shape;743;p121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UNION se používá ke kombinaci výsledků dvou a více SELECTů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OMEZENÍ: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Každý SELECT, použitý v rámci UNION, musí obsahovat stejný počet sloupců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Sloupce musí mít stejný datový typ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Sloupce v každém SELECTu musí být ve stejném pořadí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22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UNION vs UNION ALL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49" name="Google Shape;749;p122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UNION: vrátí vždy pouze jedinečné záznamy.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UNION ALL: vrátí vždy všechny záznamy.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    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SELECT …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UNION [ALL]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SELECT …;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23"/>
          <p:cNvSpPr txBox="1"/>
          <p:nvPr>
            <p:ph type="title"/>
          </p:nvPr>
        </p:nvSpPr>
        <p:spPr>
          <a:xfrm>
            <a:off x="311625" y="3615413"/>
            <a:ext cx="617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None/>
            </a:pPr>
            <a:r>
              <a:rPr lang="en"/>
              <a:t>SQL</a:t>
            </a:r>
            <a:endParaRPr/>
          </a:p>
        </p:txBody>
      </p:sp>
      <p:sp>
        <p:nvSpPr>
          <p:cNvPr id="755" name="Google Shape;755;p123"/>
          <p:cNvSpPr txBox="1"/>
          <p:nvPr>
            <p:ph idx="1" type="subTitle"/>
          </p:nvPr>
        </p:nvSpPr>
        <p:spPr>
          <a:xfrm>
            <a:off x="295294" y="4095113"/>
            <a:ext cx="6179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"/>
              <a:t>"Best practices"</a:t>
            </a:r>
            <a:endParaRP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24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SQL "best practices"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61" name="Google Shape;761;p124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Korektnost -&gt; Čitelnost -&gt; Optimalizace</a:t>
            </a:r>
            <a:br>
              <a:rPr lang="en"/>
            </a:b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Čitelnost (případně i jednotnost v rámci firmy):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odsazení řádků/nové řádky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velká písmena pro klíčová slova, zbytek malými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srozumitelné aliasy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komentáře</a:t>
            </a:r>
            <a:endParaRPr sz="2000"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Order by - používat názvy sloupců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Nepoužívat SELECT * ve finálních projektech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5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SQL "best practices"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67" name="Google Shape;767;p125"/>
          <p:cNvSpPr txBox="1"/>
          <p:nvPr>
            <p:ph idx="1" type="body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800"/>
              </a:spcBef>
              <a:spcAft>
                <a:spcPts val="0"/>
              </a:spcAft>
              <a:buSzPts val="2200"/>
              <a:buChar char="•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https://data36.com/sql-best-practices-data-analysts/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 sz="2200" u="sng">
                <a:solidFill>
                  <a:schemeClr val="hlink"/>
                </a:solidFill>
                <a:hlinkClick r:id="rId4"/>
              </a:rPr>
              <a:t>https://365datascience.com/tutorials/sql-tutorials/sql-best-practices/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 u="sng">
                <a:solidFill>
                  <a:schemeClr val="hlink"/>
                </a:solidFill>
                <a:hlinkClick r:id="rId5"/>
              </a:rPr>
              <a:t>https://www.metabase.com/learn/building-analytics/sql-templates/sql-best-practices</a:t>
            </a:r>
            <a:endParaRPr sz="22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6"/>
          <p:cNvSpPr txBox="1"/>
          <p:nvPr>
            <p:ph type="title"/>
          </p:nvPr>
        </p:nvSpPr>
        <p:spPr>
          <a:xfrm>
            <a:off x="452550" y="3857400"/>
            <a:ext cx="8238900" cy="63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Závěrečné informace</a:t>
            </a:r>
            <a:endParaRPr/>
          </a:p>
        </p:txBody>
      </p:sp>
      <p:sp>
        <p:nvSpPr>
          <p:cNvPr id="773" name="Google Shape;773;p12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tiv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